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7E256A-C86C-4B0D-A7B2-A1F0F4B8173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C482062-4C0F-4AF2-A02E-39699B48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256A-C86C-4B0D-A7B2-A1F0F4B8173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2062-4C0F-4AF2-A02E-39699B48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256A-C86C-4B0D-A7B2-A1F0F4B8173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2062-4C0F-4AF2-A02E-39699B48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7E256A-C86C-4B0D-A7B2-A1F0F4B8173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482062-4C0F-4AF2-A02E-39699B482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7E256A-C86C-4B0D-A7B2-A1F0F4B8173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C482062-4C0F-4AF2-A02E-39699B48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256A-C86C-4B0D-A7B2-A1F0F4B8173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2062-4C0F-4AF2-A02E-39699B482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256A-C86C-4B0D-A7B2-A1F0F4B8173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2062-4C0F-4AF2-A02E-39699B482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7E256A-C86C-4B0D-A7B2-A1F0F4B8173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482062-4C0F-4AF2-A02E-39699B482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256A-C86C-4B0D-A7B2-A1F0F4B8173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2062-4C0F-4AF2-A02E-39699B48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7E256A-C86C-4B0D-A7B2-A1F0F4B8173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482062-4C0F-4AF2-A02E-39699B482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7E256A-C86C-4B0D-A7B2-A1F0F4B8173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482062-4C0F-4AF2-A02E-39699B482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7E256A-C86C-4B0D-A7B2-A1F0F4B8173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482062-4C0F-4AF2-A02E-39699B48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052736"/>
            <a:ext cx="3960440" cy="254771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Мастер-класс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на тему: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«Внедрение  </a:t>
            </a:r>
            <a:r>
              <a:rPr lang="ru-RU" sz="2000" b="1" dirty="0" err="1" smtClean="0">
                <a:solidFill>
                  <a:srgbClr val="C00000"/>
                </a:solidFill>
              </a:rPr>
              <a:t>лего</a:t>
            </a:r>
            <a:r>
              <a:rPr lang="ru-RU" sz="2000" b="1" dirty="0" smtClean="0">
                <a:solidFill>
                  <a:srgbClr val="C00000"/>
                </a:solidFill>
              </a:rPr>
              <a:t>-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конструирования в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образовательный процесс ДОУ»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4077072"/>
            <a:ext cx="2232248" cy="1656184"/>
          </a:xfrm>
        </p:spPr>
        <p:txBody>
          <a:bodyPr>
            <a:normAutofit/>
          </a:bodyPr>
          <a:lstStyle/>
          <a:p>
            <a:endParaRPr lang="ru-RU" sz="1600" b="1" i="1" dirty="0" smtClean="0">
              <a:solidFill>
                <a:srgbClr val="002060"/>
              </a:solidFill>
            </a:endParaRPr>
          </a:p>
          <a:p>
            <a:r>
              <a:rPr lang="ru-RU" sz="1600" i="1" dirty="0" smtClean="0">
                <a:solidFill>
                  <a:srgbClr val="FF0000"/>
                </a:solidFill>
              </a:rPr>
              <a:t>  подготовили 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НеупокоеваО.А</a:t>
            </a:r>
            <a:r>
              <a:rPr lang="ru-RU" sz="1600" b="1" i="1" dirty="0" smtClean="0">
                <a:solidFill>
                  <a:srgbClr val="002060"/>
                </a:solidFill>
              </a:rPr>
              <a:t>.                                                                                                                                                             </a:t>
            </a:r>
          </a:p>
          <a:p>
            <a:r>
              <a:rPr lang="ru-RU" sz="1600" b="1" i="1" dirty="0" err="1" smtClean="0">
                <a:solidFill>
                  <a:srgbClr val="002060"/>
                </a:solidFill>
              </a:rPr>
              <a:t>ПанкратоваС.Ю</a:t>
            </a:r>
            <a:r>
              <a:rPr lang="ru-RU" sz="16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Шумихина А.В.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ic.mywishis.in/s/i/wishes/db/4a/230x0_db4a90237546da9afb267d4d6a4583e1___jpg____4_cfc639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21088"/>
            <a:ext cx="2304256" cy="197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иколай\Downloads\slide_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</p:spPr>
      </p:pic>
      <p:pic>
        <p:nvPicPr>
          <p:cNvPr id="6" name="Рисунок 5" descr="C:\Users\Николай\AppData\Local\Microsoft\Windows\Temporary Internet Files\Content.Word\DSCN25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4331440" cy="437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Актуальность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Актуальность ЛЕГО- конструирования  значима в свете внедрения   ФГОС, так как:</a:t>
            </a:r>
          </a:p>
          <a:p>
            <a:r>
              <a:rPr lang="ru-RU" b="1" dirty="0" smtClean="0"/>
              <a:t>-Являются великолепным средством для интеллектуального развития дошкольников, обеспечивающих интеграцию образовательных областей (познание, коммуникация, труд, социализация);</a:t>
            </a:r>
          </a:p>
          <a:p>
            <a:r>
              <a:rPr lang="ru-RU" b="1" dirty="0" smtClean="0"/>
              <a:t>-Позволяют педагогу сочетать образование, воспитание и развитие дошкольников в режиме игры (учиться и обучаться в игре);</a:t>
            </a:r>
          </a:p>
          <a:p>
            <a:r>
              <a:rPr lang="ru-RU" b="1" dirty="0" smtClean="0"/>
              <a:t>-Формируют познавательную активность, способствует воспитанию социально-активной личности, формируют навыки общения и сотворчества;</a:t>
            </a:r>
          </a:p>
          <a:p>
            <a:r>
              <a:rPr lang="ru-RU" b="1" dirty="0" smtClean="0"/>
              <a:t>-Объединяют игру с  исследовательской и экспериментальной деятельностью, предоставляют ребенку  возможность экспериментировать и созидать свой собственный мир, где нет границ.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«… начинать готовить будущих инженеров нужно в школьном и даже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дошкольном возрасте, когда у детей особенно выражен интерес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 техническому творчеству…»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(Е. В.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Куйвашев</a:t>
            </a:r>
            <a:r>
              <a:rPr lang="en-US" sz="1600" b="1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"С 2015 года в Свердловской области стартует программа, разработанная  и одобренная Советом главных конструктов, Союзом промышленников "Уральская инженерная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  По  словам Е.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Куйвашева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начинать готовить будущих инженеров нужно не в вузах, а значительно раньше — в школьном и даже дошкольном возрасте, когда у детей особенно выражен интерес к техническому творчеству; в форме игры раскрывать их таланты.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Программа Уральской инженерной школы пока расписана с 2015 по 2034 год.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kupedc.ru/getimg/152/107/crop/fill/files/core/245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484784"/>
            <a:ext cx="1447800" cy="10191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Важно поддержать, заинтересовать ребенка через занятия в различных технических кружках. В связи с этим Евгений </a:t>
            </a:r>
            <a:r>
              <a:rPr lang="ru-RU" sz="2000" dirty="0" err="1" smtClean="0"/>
              <a:t>Куйвашев</a:t>
            </a:r>
            <a:r>
              <a:rPr lang="ru-RU" sz="2000" dirty="0" smtClean="0"/>
              <a:t> поставил задачу по укреплению материальной базы детских садов и школ, оснащению образовательных учреждений современным оборудованием, восстановлению сети станций юных техников.</a:t>
            </a:r>
          </a:p>
          <a:p>
            <a:endParaRPr lang="ru-RU" sz="2000" dirty="0"/>
          </a:p>
          <a:p>
            <a:r>
              <a:rPr lang="ru-RU" sz="2000" dirty="0" smtClean="0"/>
              <a:t>Дошкольное образование ставит перед собой цель – сформировать инженерное мышление у ребенка.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"ИНЖЕНЕРНОЕ МЫШЛЕНИЕ </a:t>
            </a:r>
            <a:r>
              <a:rPr lang="ru-RU" sz="2000" dirty="0" smtClean="0"/>
              <a:t>- это вид познавательной деятельности, направленной на исследование, создание и эксплуатацию новой высокопроизводительной и надежной техники, прогрессивной технологии, автоматизации и механизации производства, повышение качества продукции" (по словам Г.И. Малых и В.Е. Осипова).</a:t>
            </a:r>
            <a:endParaRPr lang="ru-RU" sz="2000" dirty="0"/>
          </a:p>
        </p:txBody>
      </p:sp>
      <p:pic>
        <p:nvPicPr>
          <p:cNvPr id="3074" name="Picture 2" descr="http://7.hidemyass.com/ip-1/encoded/Oi8vd3d3Lm1pZHVyYWwucnUvZmlsZXMvdXJhbF9lbmdpbmVlcmluZ19zY2hvb2xfdjIuan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4664"/>
            <a:ext cx="2857500" cy="8572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/>
              <a:t>Инженерное мышление дошкольников формируется на основе научно-технической деятельности, такой как </a:t>
            </a:r>
            <a:r>
              <a:rPr lang="ru-RU" sz="2600" dirty="0" err="1" smtClean="0"/>
              <a:t>легоконструирование</a:t>
            </a:r>
            <a:r>
              <a:rPr lang="ru-RU" sz="2600" dirty="0" smtClean="0"/>
              <a:t> и другие виды конструирования; рационально, выражается как продукт деятельности; систематично формируется в процессе научно-технического творчества; имеет тенденцию к распространению на все сферы человеческой жизни.</a:t>
            </a:r>
          </a:p>
          <a:p>
            <a:r>
              <a:rPr lang="ru-RU" sz="2600" dirty="0" smtClean="0"/>
              <a:t>Опираясь на эти основные принципы инженерного мышления дошкольников, мы используем следующие приемы организации деятельности детей:</a:t>
            </a:r>
          </a:p>
          <a:p>
            <a:r>
              <a:rPr lang="ru-RU" sz="2600" dirty="0" smtClean="0"/>
              <a:t>- конструирование из конструкторов </a:t>
            </a:r>
            <a:r>
              <a:rPr lang="ru-RU" sz="2600" dirty="0" err="1" smtClean="0"/>
              <a:t>Lego</a:t>
            </a:r>
            <a:r>
              <a:rPr lang="ru-RU" sz="2600" dirty="0" smtClean="0"/>
              <a:t> </a:t>
            </a:r>
            <a:r>
              <a:rPr lang="ru-RU" sz="2600" dirty="0" err="1" smtClean="0"/>
              <a:t>Education</a:t>
            </a:r>
            <a:r>
              <a:rPr lang="ru-RU" sz="2600" dirty="0" smtClean="0"/>
              <a:t>, </a:t>
            </a:r>
            <a:r>
              <a:rPr lang="ru-RU" sz="2600" dirty="0" err="1" smtClean="0"/>
              <a:t>Lego</a:t>
            </a:r>
            <a:r>
              <a:rPr lang="ru-RU" sz="2600" dirty="0" smtClean="0"/>
              <a:t> «Первые механизмы» и  </a:t>
            </a:r>
            <a:r>
              <a:rPr lang="ru-RU" sz="2600" dirty="0" err="1" smtClean="0"/>
              <a:t>Lego</a:t>
            </a:r>
            <a:r>
              <a:rPr lang="ru-RU" sz="2600" dirty="0" smtClean="0"/>
              <a:t> </a:t>
            </a:r>
            <a:r>
              <a:rPr lang="ru-RU" sz="2600" dirty="0" err="1" smtClean="0"/>
              <a:t>WeDo</a:t>
            </a:r>
            <a:r>
              <a:rPr lang="ru-RU" sz="2600" dirty="0" smtClean="0"/>
              <a:t>, включающие элементы робототехники для детей старшего и подготовительного к школе возраста и дидактические игры с использованием </a:t>
            </a:r>
            <a:r>
              <a:rPr lang="ru-RU" sz="2600" dirty="0" err="1" smtClean="0"/>
              <a:t>Lego</a:t>
            </a:r>
            <a:r>
              <a:rPr lang="ru-RU" sz="2600" dirty="0" smtClean="0"/>
              <a:t> конструкторов для детей младшего дошкольного возраста, включающие в себя обучение составлению алгоритма сборки того или иного продукта деятельности.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Виды </a:t>
            </a:r>
            <a:r>
              <a:rPr lang="en-US" b="1" dirty="0" smtClean="0"/>
              <a:t>Lego-</a:t>
            </a:r>
            <a:r>
              <a:rPr lang="ru-RU" b="1" smtClean="0"/>
              <a:t>конструкторов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Несмотря на большое разнообразие конструкторов </a:t>
            </a:r>
            <a:r>
              <a:rPr lang="ru-RU" sz="1800" dirty="0" err="1" smtClean="0"/>
              <a:t>Lego</a:t>
            </a:r>
            <a:r>
              <a:rPr lang="ru-RU" sz="1800" dirty="0" smtClean="0"/>
              <a:t>, есть два основных вида блоков: большие детали для детей от 1,5 до 5 лет (</a:t>
            </a:r>
            <a:r>
              <a:rPr lang="ru-RU" sz="1800" b="1" dirty="0" err="1" smtClean="0"/>
              <a:t>Lego-Duplo</a:t>
            </a:r>
            <a:r>
              <a:rPr lang="ru-RU" sz="1800" dirty="0" smtClean="0"/>
              <a:t>) и меньшие детали для конструирования, рассчитанные на детей старше пяти лет (</a:t>
            </a:r>
            <a:r>
              <a:rPr lang="ru-RU" sz="1800" b="1" dirty="0" err="1" smtClean="0"/>
              <a:t>Lego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Classic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Lego</a:t>
            </a:r>
            <a:r>
              <a:rPr lang="ru-RU" sz="1800" b="1" dirty="0" smtClean="0"/>
              <a:t> </a:t>
            </a:r>
            <a:r>
              <a:rPr lang="en-US" sz="1800" b="1" dirty="0" smtClean="0"/>
              <a:t> Education</a:t>
            </a:r>
            <a:r>
              <a:rPr lang="ru-RU" sz="1800" b="1" dirty="0" smtClean="0"/>
              <a:t> и т.п. </a:t>
            </a:r>
            <a:r>
              <a:rPr lang="ru-RU" sz="1800" dirty="0" smtClean="0"/>
              <a:t>).</a:t>
            </a:r>
          </a:p>
          <a:p>
            <a:r>
              <a:rPr lang="ru-RU" sz="1800" dirty="0" smtClean="0"/>
              <a:t>Большие блоки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Lego-Duplo</a:t>
            </a:r>
            <a:r>
              <a:rPr lang="ru-RU" sz="1800" dirty="0" smtClean="0"/>
              <a:t> совместимы с мелкими деталями конструктора </a:t>
            </a:r>
            <a:r>
              <a:rPr lang="ru-RU" sz="1800" dirty="0" err="1" smtClean="0"/>
              <a:t>Lego.Например</a:t>
            </a:r>
            <a:r>
              <a:rPr lang="ru-RU" sz="1800" dirty="0" smtClean="0"/>
              <a:t>, если использовать большие детали в основании конструкции, то на одну большую часть </a:t>
            </a:r>
            <a:r>
              <a:rPr lang="ru-RU" sz="1800" dirty="0" err="1" smtClean="0"/>
              <a:t>Лего</a:t>
            </a:r>
            <a:r>
              <a:rPr lang="ru-RU" sz="1800" dirty="0" smtClean="0"/>
              <a:t> понадобится две малые. Это позволяет комбинировать </a:t>
            </a:r>
            <a:r>
              <a:rPr lang="ru-RU" sz="1800" dirty="0" err="1" smtClean="0"/>
              <a:t>Лего</a:t>
            </a:r>
            <a:r>
              <a:rPr lang="ru-RU" sz="1800" dirty="0" smtClean="0"/>
              <a:t> по размерам, формам и даже цветам.</a:t>
            </a:r>
          </a:p>
          <a:p>
            <a:r>
              <a:rPr lang="ru-RU" sz="1800" b="1" dirty="0" err="1" smtClean="0"/>
              <a:t>Lego-Duplo</a:t>
            </a:r>
            <a:r>
              <a:rPr lang="ru-RU" sz="1800" b="1" dirty="0" smtClean="0"/>
              <a:t> </a:t>
            </a:r>
            <a:r>
              <a:rPr lang="ru-RU" sz="1800" dirty="0" smtClean="0"/>
              <a:t>продаются тематическими наборами, в которых помимо деталей конструкций есть фигурки героев.</a:t>
            </a:r>
          </a:p>
          <a:p>
            <a:endParaRPr lang="ru-RU" dirty="0"/>
          </a:p>
        </p:txBody>
      </p:sp>
      <p:pic>
        <p:nvPicPr>
          <p:cNvPr id="4" name="Рисунок 3" descr="http://ic.mywishis.in/s/i/wishes/db/4a/230x0_db4a90237546da9afb267d4d6a4583e1___jpg____4_cfc639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099298"/>
            <a:ext cx="1904628" cy="175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dn2.kidtrend.ru/sites/kidtrend.ru/files/styles/product_full/public/externals/d1/4b/d14b1e85c618897ab128521272c6dfa4.jpg?itok=oZvOJDW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229200"/>
            <a:ext cx="18002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4392488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Lego</a:t>
            </a:r>
            <a:r>
              <a:rPr lang="ru-RU" sz="1800" dirty="0" smtClean="0"/>
              <a:t> </a:t>
            </a:r>
            <a:r>
              <a:rPr lang="ru-RU" sz="1800" dirty="0" err="1" smtClean="0"/>
              <a:t>Education</a:t>
            </a:r>
            <a:r>
              <a:rPr lang="ru-RU" sz="1800" dirty="0" smtClean="0"/>
              <a:t> – подразделение производителя развивающих игрушек </a:t>
            </a:r>
            <a:r>
              <a:rPr lang="ru-RU" sz="1800" dirty="0" err="1" smtClean="0"/>
              <a:t>Lego</a:t>
            </a:r>
            <a:r>
              <a:rPr lang="ru-RU" sz="1800" dirty="0" smtClean="0"/>
              <a:t>, которое разрабатывает наборы для педагогического применения на базе деталей конструктора и специальных методик. Сотрудничая с экспертами в развитии психологии, науки и технологии, специалисты </a:t>
            </a:r>
            <a:r>
              <a:rPr lang="ru-RU" sz="1800" dirty="0" err="1" smtClean="0"/>
              <a:t>брендовой</a:t>
            </a:r>
            <a:r>
              <a:rPr lang="ru-RU" sz="1800" dirty="0" smtClean="0"/>
              <a:t> компании разработали серию </a:t>
            </a:r>
            <a:r>
              <a:rPr lang="ru-RU" sz="1800" dirty="0" err="1" smtClean="0"/>
              <a:t>Lego</a:t>
            </a:r>
            <a:r>
              <a:rPr lang="ru-RU" sz="1800" dirty="0" smtClean="0"/>
              <a:t> </a:t>
            </a:r>
            <a:r>
              <a:rPr lang="ru-RU" sz="1800" dirty="0" err="1" smtClean="0"/>
              <a:t>Education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Большое значение для полноценного развития ребенка имеют игры. С помощью конструирования хорошо развивается детская фантазия, воображение, логическое мышление, творческие навыки, и ребенок приучается к командной работе.</a:t>
            </a:r>
          </a:p>
          <a:p>
            <a:r>
              <a:rPr lang="ru-RU" sz="1800" dirty="0" smtClean="0"/>
              <a:t>Такая методика и конструкторы </a:t>
            </a:r>
            <a:r>
              <a:rPr lang="ru-RU" sz="1800" dirty="0" err="1" smtClean="0"/>
              <a:t>Lego</a:t>
            </a:r>
            <a:r>
              <a:rPr lang="ru-RU" sz="1800" dirty="0" smtClean="0"/>
              <a:t> </a:t>
            </a:r>
            <a:r>
              <a:rPr lang="ru-RU" sz="1800" dirty="0" err="1" smtClean="0"/>
              <a:t>Education</a:t>
            </a:r>
            <a:r>
              <a:rPr lang="ru-RU" sz="1800" dirty="0" smtClean="0"/>
              <a:t> позволяют по-другому посмотреть на процесс обучения при помощи самых современных ресурсов.</a:t>
            </a:r>
          </a:p>
          <a:p>
            <a:endParaRPr lang="ru-RU" dirty="0"/>
          </a:p>
        </p:txBody>
      </p:sp>
      <p:pic>
        <p:nvPicPr>
          <p:cNvPr id="4" name="Рисунок 3" descr="http://detstvovmeste.ru/072012/2430093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013176"/>
            <a:ext cx="20162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ages.findel-education.co.uk/netalogue/photos/HE1364475_1364475-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941168"/>
            <a:ext cx="2232248" cy="19168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Интеграция образовательных областей через </a:t>
            </a:r>
            <a:r>
              <a:rPr lang="ru-RU" sz="2000" b="1" dirty="0" err="1" smtClean="0">
                <a:solidFill>
                  <a:srgbClr val="FF0000"/>
                </a:solidFill>
              </a:rPr>
              <a:t>Лего-конструирование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9715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300" b="1" dirty="0" smtClean="0">
                <a:solidFill>
                  <a:srgbClr val="7030A0"/>
                </a:solidFill>
              </a:rPr>
              <a:t>Образовательная </a:t>
            </a:r>
            <a:r>
              <a:rPr lang="ru-RU" sz="2300" b="1" dirty="0" smtClean="0">
                <a:solidFill>
                  <a:srgbClr val="7030A0"/>
                </a:solidFill>
              </a:rPr>
              <a:t>область :</a:t>
            </a:r>
            <a:endParaRPr lang="ru-RU" sz="2300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Социально-коммуникативное развитие</a:t>
            </a:r>
          </a:p>
          <a:p>
            <a:r>
              <a:rPr lang="ru-RU" sz="2500" b="1" dirty="0" smtClean="0"/>
              <a:t>с</a:t>
            </a:r>
            <a:r>
              <a:rPr lang="ru-RU" sz="2500" b="1" dirty="0" smtClean="0"/>
              <a:t>оздание </a:t>
            </a:r>
            <a:r>
              <a:rPr lang="ru-RU" sz="2500" b="1" dirty="0" smtClean="0"/>
              <a:t>совместных построек, объединенных одной идеей, одним проектом.</a:t>
            </a:r>
          </a:p>
          <a:p>
            <a:r>
              <a:rPr lang="ru-RU" sz="2500" b="1" dirty="0" smtClean="0"/>
              <a:t>развитие общения и взаимодействия ребенка со взрослыми и сверстниками;</a:t>
            </a:r>
          </a:p>
          <a:p>
            <a:r>
              <a:rPr lang="ru-RU" sz="2500" b="1" dirty="0" smtClean="0"/>
              <a:t>формирование готовности к совместной деятельности со сверстниками;</a:t>
            </a:r>
          </a:p>
          <a:p>
            <a:r>
              <a:rPr lang="ru-RU" sz="2500" b="1" dirty="0" smtClean="0"/>
              <a:t>формирование позитивных установок к различным видам труда и творчества.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Познавательное развитие</a:t>
            </a:r>
          </a:p>
          <a:p>
            <a:r>
              <a:rPr lang="ru-RU" sz="2500" b="1" dirty="0" smtClean="0"/>
              <a:t>т</a:t>
            </a:r>
            <a:r>
              <a:rPr lang="ru-RU" sz="2500" b="1" dirty="0" smtClean="0"/>
              <a:t>ехническое </a:t>
            </a:r>
            <a:r>
              <a:rPr lang="ru-RU" sz="2500" b="1" dirty="0" smtClean="0"/>
              <a:t>конструирование – воплощение замысла из деталей </a:t>
            </a:r>
            <a:r>
              <a:rPr lang="ru-RU" sz="2500" b="1" dirty="0" err="1" smtClean="0"/>
              <a:t>Лего-конструктора</a:t>
            </a:r>
            <a:r>
              <a:rPr lang="ru-RU" sz="2500" b="1" dirty="0" smtClean="0"/>
              <a:t>.</a:t>
            </a:r>
          </a:p>
          <a:p>
            <a:r>
              <a:rPr lang="ru-RU" sz="2500" b="1" dirty="0" smtClean="0"/>
              <a:t>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Речевое </a:t>
            </a:r>
            <a:r>
              <a:rPr lang="ru-RU" b="1" dirty="0" smtClean="0">
                <a:solidFill>
                  <a:srgbClr val="C00000"/>
                </a:solidFill>
              </a:rPr>
              <a:t>развитие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sz="2500" b="1" dirty="0" smtClean="0"/>
              <a:t>развитие </a:t>
            </a:r>
            <a:r>
              <a:rPr lang="ru-RU" sz="2500" b="1" dirty="0" smtClean="0"/>
              <a:t>фонетического слуха, понятие синтаксис, словообразование.</a:t>
            </a:r>
          </a:p>
          <a:p>
            <a:r>
              <a:rPr lang="ru-RU" sz="2500" b="1" dirty="0" smtClean="0"/>
              <a:t>развитие звуковой и интонационной культуры речи, фонематического слуха.</a:t>
            </a:r>
          </a:p>
          <a:p>
            <a:r>
              <a:rPr lang="ru-RU" sz="2500" b="1" dirty="0" smtClean="0"/>
              <a:t>формирование звуковой аналитико-синтетической активности как предпосылки обучения грамоте.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Художественно-эстетическое развитие</a:t>
            </a:r>
          </a:p>
          <a:p>
            <a:r>
              <a:rPr lang="ru-RU" sz="2500" b="1" dirty="0" smtClean="0"/>
              <a:t>т</a:t>
            </a:r>
            <a:r>
              <a:rPr lang="ru-RU" sz="2500" b="1" dirty="0" smtClean="0"/>
              <a:t>ворческое </a:t>
            </a:r>
            <a:r>
              <a:rPr lang="ru-RU" sz="2500" b="1" dirty="0" smtClean="0"/>
              <a:t>конструирование – создание замысла из деталей </a:t>
            </a:r>
            <a:r>
              <a:rPr lang="ru-RU" sz="2500" b="1" dirty="0" err="1" smtClean="0"/>
              <a:t>Лего-конструктора</a:t>
            </a:r>
            <a:r>
              <a:rPr lang="ru-RU" sz="2500" b="1" dirty="0" smtClean="0"/>
              <a:t>.</a:t>
            </a:r>
          </a:p>
          <a:p>
            <a:r>
              <a:rPr lang="ru-RU" sz="2500" b="1" dirty="0" smtClean="0"/>
              <a:t>реализация самостоятельной творческой деятельности детей - конструктивно-модельной.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Физическое развитие</a:t>
            </a:r>
          </a:p>
          <a:p>
            <a:r>
              <a:rPr lang="ru-RU" dirty="0" smtClean="0"/>
              <a:t> </a:t>
            </a:r>
            <a:r>
              <a:rPr lang="ru-RU" sz="2500" b="1" dirty="0" smtClean="0"/>
              <a:t>к</a:t>
            </a:r>
            <a:r>
              <a:rPr lang="ru-RU" sz="2500" b="1" dirty="0" smtClean="0"/>
              <a:t>оординация </a:t>
            </a:r>
            <a:r>
              <a:rPr lang="ru-RU" sz="2500" b="1" dirty="0" smtClean="0"/>
              <a:t>движения, крупной и мелкой моторики обеих рук.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Николай\Downloads\0017-017-Vyshivanie-kresto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олай\Downloads\slide_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колай\Downloads\slide_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колай\Downloads\slide_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колай\Downloads\slide_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иколай\Downloads\slide_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иколай\Downloads\slide_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36903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иколай\Downloads\slide_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иколай\Downloads\slide_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59" cy="6264696"/>
          </a:xfrm>
          <a:prstGeom prst="rect">
            <a:avLst/>
          </a:prstGeom>
          <a:noFill/>
        </p:spPr>
      </p:pic>
      <p:pic>
        <p:nvPicPr>
          <p:cNvPr id="3" name="Рисунок 2" descr="C:\Users\Admin\Desktop\неупокоева,панкратова, решетникова, шумихина\приложение\1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608512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221</TotalTime>
  <Words>562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Мастер-класс на тему: «Внедрение  лего- конструирования в  образовательный процесс ДОУ»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Актуальность</vt:lpstr>
      <vt:lpstr>«… начинать готовить будущих инженеров нужно в школьном и даже  дошкольном возрасте, когда у детей особенно выражен интерес  к техническому творчеству…» (Е. В. Куйвашев) </vt:lpstr>
      <vt:lpstr>Слайд 13</vt:lpstr>
      <vt:lpstr>Слайд 14</vt:lpstr>
      <vt:lpstr>Виды Lego-конструкторов </vt:lpstr>
      <vt:lpstr>Слайд 16</vt:lpstr>
      <vt:lpstr>Интеграция образовательных областей через Лего-конструирование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Николай</dc:creator>
  <cp:lastModifiedBy>Николай</cp:lastModifiedBy>
  <cp:revision>27</cp:revision>
  <dcterms:created xsi:type="dcterms:W3CDTF">2016-11-26T11:00:25Z</dcterms:created>
  <dcterms:modified xsi:type="dcterms:W3CDTF">2017-01-16T16:02:27Z</dcterms:modified>
</cp:coreProperties>
</file>