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9" r:id="rId4"/>
    <p:sldId id="292" r:id="rId5"/>
    <p:sldId id="303" r:id="rId6"/>
    <p:sldId id="304" r:id="rId7"/>
    <p:sldId id="305" r:id="rId8"/>
    <p:sldId id="306" r:id="rId9"/>
    <p:sldId id="307" r:id="rId10"/>
    <p:sldId id="310" r:id="rId11"/>
    <p:sldId id="308" r:id="rId12"/>
    <p:sldId id="311" r:id="rId13"/>
    <p:sldId id="309" r:id="rId14"/>
    <p:sldId id="29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FF57"/>
    <a:srgbClr val="66FF33"/>
    <a:srgbClr val="00FFFF"/>
    <a:srgbClr val="FFFF66"/>
    <a:srgbClr val="FFFF99"/>
    <a:srgbClr val="D3FFC5"/>
    <a:srgbClr val="B6FF9F"/>
    <a:srgbClr val="99FF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ОО Речевое развитие</c:v>
                </c:pt>
                <c:pt idx="1">
                  <c:v>ОО Художественно-эстетическое развитие</c:v>
                </c:pt>
                <c:pt idx="2">
                  <c:v>ОО Познавательное развитие</c:v>
                </c:pt>
                <c:pt idx="3">
                  <c:v>ОО Соц.-коммуникативное развитие</c:v>
                </c:pt>
                <c:pt idx="4">
                  <c:v>ОО Физическое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</c:v>
                </c:pt>
                <c:pt idx="1">
                  <c:v>53</c:v>
                </c:pt>
                <c:pt idx="2">
                  <c:v>28</c:v>
                </c:pt>
                <c:pt idx="3">
                  <c:v>58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ОО Речевое развитие</c:v>
                </c:pt>
                <c:pt idx="1">
                  <c:v>ОО Художественно-эстетическое развитие</c:v>
                </c:pt>
                <c:pt idx="2">
                  <c:v>ОО Познавательное развитие</c:v>
                </c:pt>
                <c:pt idx="3">
                  <c:v>ОО Соц.-коммуникативное развитие</c:v>
                </c:pt>
                <c:pt idx="4">
                  <c:v>ОО Физическое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47</c:v>
                </c:pt>
                <c:pt idx="1">
                  <c:v>47</c:v>
                </c:pt>
                <c:pt idx="2">
                  <c:v>66</c:v>
                </c:pt>
                <c:pt idx="3">
                  <c:v>42</c:v>
                </c:pt>
                <c:pt idx="4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ОО Речевое развитие</c:v>
                </c:pt>
                <c:pt idx="1">
                  <c:v>ОО Художественно-эстетическое развитие</c:v>
                </c:pt>
                <c:pt idx="2">
                  <c:v>ОО Познавательное развитие</c:v>
                </c:pt>
                <c:pt idx="3">
                  <c:v>ОО Соц.-коммуникативное развитие</c:v>
                </c:pt>
                <c:pt idx="4">
                  <c:v>ОО Физическое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60126336"/>
        <c:axId val="60127872"/>
      </c:barChart>
      <c:catAx>
        <c:axId val="60126336"/>
        <c:scaling>
          <c:orientation val="minMax"/>
        </c:scaling>
        <c:axPos val="b"/>
        <c:tickLblPos val="nextTo"/>
        <c:crossAx val="60127872"/>
        <c:crosses val="autoZero"/>
        <c:auto val="1"/>
        <c:lblAlgn val="ctr"/>
        <c:lblOffset val="100"/>
      </c:catAx>
      <c:valAx>
        <c:axId val="60127872"/>
        <c:scaling>
          <c:orientation val="minMax"/>
        </c:scaling>
        <c:axPos val="l"/>
        <c:majorGridlines/>
        <c:numFmt formatCode="General" sourceLinked="1"/>
        <c:tickLblPos val="nextTo"/>
        <c:crossAx val="60126336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роз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Admin\Мои документы\Мои рисунки\Анимашки\Бабочки жучки и т п\1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857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Мои рисунки\Анимашки\Бабочки жучки и т п\borb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357813"/>
            <a:ext cx="847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Мои рисунки\Анимашки\Бабочки жучки и т п\44584253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428625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6429375"/>
            <a:ext cx="1352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1456-AA95-4D68-9FFF-1A9AC6039B80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05CF-6D78-42C1-BB3A-6558EF361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9E0D-99D2-42B9-B348-58C5C867A14F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64B3-B934-4B96-BD97-80F6C2A21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BF7B-BF06-43A9-94D8-DA9D019D1FF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87F0-FF27-4AC7-8CF7-E21576173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750923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605E-D383-4FB1-9F86-9AD4F9AE7D0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4A89-B290-413F-A88B-62CC9696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DF21-ADA2-4C2A-9D49-8F14D47197BC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8B59A-88F3-43A2-82EE-72B3E6274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5FFD-1DA6-4685-A29E-EC0A6183C44E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2AE4-D53F-41E8-A822-402BC12FD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D440-969E-4F5A-946D-5C90FBD06A4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F806-7566-415D-8035-AD6DF6E4B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8F7E-5620-4047-8F55-7F2A832ACAD4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C3650-510F-41E5-A3BE-86FCB6761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1804-2080-49F2-9105-9F155B3886FA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912A-0FFE-4B51-9C95-C6F4120BB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5115-8FE7-422C-B2BD-9ABB22869A75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D35B-CED3-442F-8D9C-8B721F142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B83F-7AAA-4958-9848-FC42F30125DB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DF05-2D14-4EF3-AA9D-D6329DA0A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FFC5"/>
            </a:gs>
            <a:gs pos="50000">
              <a:srgbClr val="99FF79"/>
            </a:gs>
            <a:gs pos="10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B04AC-E538-40EC-AFA3-4E0E61A340C6}" type="datetimeFigureOut">
              <a:rPr lang="ru-RU"/>
              <a:pPr>
                <a:defRPr/>
              </a:pPr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E06A4-8B29-4A7A-A1B6-DA28481D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Мои шаблоны презентаций\фоны\роз3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1613" y="5214938"/>
            <a:ext cx="2592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Мои документы\Мои рисунки\Анимашки\Бабочки жучки и т п\borb27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142875"/>
            <a:ext cx="91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786322"/>
            <a:ext cx="6072230" cy="928694"/>
          </a:xfrm>
          <a:solidFill>
            <a:srgbClr val="FFFF66"/>
          </a:solidFill>
          <a:ln w="28575"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Отчет по самообразованию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воспитателя 1квалификационной категории </a:t>
            </a:r>
            <a:r>
              <a:rPr lang="ru-RU" sz="2400" dirty="0" err="1" smtClean="0">
                <a:solidFill>
                  <a:schemeClr val="tx1"/>
                </a:solidFill>
              </a:rPr>
              <a:t>Козариной</a:t>
            </a:r>
            <a:r>
              <a:rPr lang="ru-RU" sz="2400" dirty="0" smtClean="0">
                <a:solidFill>
                  <a:schemeClr val="tx1"/>
                </a:solidFill>
              </a:rPr>
              <a:t> Е.И.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28572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НАШИ РАБОТЫ</a:t>
            </a:r>
            <a:endParaRPr lang="ru-RU" sz="2000" dirty="0" smtClean="0">
              <a:latin typeface="+mn-lt"/>
            </a:endParaRPr>
          </a:p>
          <a:p>
            <a:pPr algn="ctr"/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1505" name="Picture 1" descr="C:\Users\Владелец\Desktop\ск\Desktop\Новая папка (2)\март\IMG_20190321_151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880000" cy="2160000"/>
          </a:xfrm>
          <a:prstGeom prst="rect">
            <a:avLst/>
          </a:prstGeom>
          <a:noFill/>
        </p:spPr>
      </p:pic>
      <p:pic>
        <p:nvPicPr>
          <p:cNvPr id="21507" name="Picture 3" descr="https://pp.userapi.com/c845417/v845417586/11aeb6/_X9nOfsK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14356"/>
            <a:ext cx="3360000" cy="2520000"/>
          </a:xfrm>
          <a:prstGeom prst="rect">
            <a:avLst/>
          </a:prstGeom>
          <a:noFill/>
        </p:spPr>
      </p:pic>
      <p:pic>
        <p:nvPicPr>
          <p:cNvPr id="21509" name="Picture 5" descr="https://pp.userapi.com/c850728/v850728499/2f29a/KezBS3hEcK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2880000" cy="2160000"/>
          </a:xfrm>
          <a:prstGeom prst="rect">
            <a:avLst/>
          </a:prstGeom>
          <a:noFill/>
        </p:spPr>
      </p:pic>
      <p:pic>
        <p:nvPicPr>
          <p:cNvPr id="21511" name="Picture 7" descr="https://pp.userapi.com/c845324/v845324207/1328a3/56eChaRTa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357562"/>
            <a:ext cx="2880000" cy="2160000"/>
          </a:xfrm>
          <a:prstGeom prst="rect">
            <a:avLst/>
          </a:prstGeom>
          <a:noFill/>
        </p:spPr>
      </p:pic>
      <p:pic>
        <p:nvPicPr>
          <p:cNvPr id="21513" name="Picture 9" descr="https://pp.userapi.com/c850524/v850524020/5ea8b/NGrNLd35Ou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698000"/>
            <a:ext cx="2880000" cy="2160000"/>
          </a:xfrm>
          <a:prstGeom prst="rect">
            <a:avLst/>
          </a:prstGeom>
          <a:noFill/>
        </p:spPr>
      </p:pic>
      <p:pic>
        <p:nvPicPr>
          <p:cNvPr id="21517" name="Picture 13" descr="https://pp.userapi.com/c851432/v851432381/11c45/UFYPAt40oV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4000" y="3357562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28572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МОНИТОРИНГ</a:t>
            </a:r>
            <a:endParaRPr lang="ru-RU" sz="2000" dirty="0" smtClean="0">
              <a:latin typeface="+mn-lt"/>
            </a:endParaRPr>
          </a:p>
          <a:p>
            <a:pPr algn="ctr"/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28572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НАШИ ДОСТИЖЕНИЯ</a:t>
            </a:r>
            <a:endParaRPr lang="ru-RU" sz="2000" dirty="0" smtClean="0">
              <a:latin typeface="+mn-lt"/>
            </a:endParaRPr>
          </a:p>
          <a:p>
            <a:pPr algn="ctr"/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482" name="Picture 2" descr="https://pp.userapi.com/c850220/v850220183/1030ea/U5vNx4-t1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928670"/>
            <a:ext cx="1782667" cy="2520000"/>
          </a:xfrm>
          <a:prstGeom prst="rect">
            <a:avLst/>
          </a:prstGeom>
          <a:noFill/>
        </p:spPr>
      </p:pic>
      <p:pic>
        <p:nvPicPr>
          <p:cNvPr id="20483" name="Picture 3" descr="C:\Users\Владелец\Desktop\ск\Desktop\Новая папка (2)\снеговики\102NIKON\DSCN9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928670"/>
            <a:ext cx="3360000" cy="2520000"/>
          </a:xfrm>
          <a:prstGeom prst="rect">
            <a:avLst/>
          </a:prstGeom>
          <a:noFill/>
        </p:spPr>
      </p:pic>
      <p:pic>
        <p:nvPicPr>
          <p:cNvPr id="20484" name="Picture 4" descr="C:\Users\Владелец\Desktop\ск\Desktop\Новая папка (2)\март\1549108976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2366000" cy="2520000"/>
          </a:xfrm>
          <a:prstGeom prst="rect">
            <a:avLst/>
          </a:prstGeom>
          <a:noFill/>
        </p:spPr>
      </p:pic>
      <p:pic>
        <p:nvPicPr>
          <p:cNvPr id="20485" name="Picture 5" descr="C:\Users\Владелец\Desktop\ск\Desktop\Новая папка (2)\март\IMG_20190318_133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3360000" cy="2520000"/>
          </a:xfrm>
          <a:prstGeom prst="rect">
            <a:avLst/>
          </a:prstGeom>
          <a:noFill/>
        </p:spPr>
      </p:pic>
      <p:pic>
        <p:nvPicPr>
          <p:cNvPr id="20487" name="Picture 7" descr="C:\Users\Владелец\Desktop\ск\Desktop\Новая папка (2)\Аттестация высшая\грамота нг участника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643314"/>
            <a:ext cx="3248429" cy="2520000"/>
          </a:xfrm>
          <a:prstGeom prst="rect">
            <a:avLst/>
          </a:prstGeom>
          <a:noFill/>
        </p:spPr>
      </p:pic>
      <p:pic>
        <p:nvPicPr>
          <p:cNvPr id="20488" name="Picture 8" descr="C:\Users\4227~1\AppData\Local\Temp\Rar$DIa6920.8643\54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643314"/>
            <a:ext cx="1786648" cy="252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635795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+mn-lt"/>
              </a:rPr>
              <a:t>Конкурс «Земля проснется с именем его…»</a:t>
            </a:r>
            <a:endParaRPr lang="ru-RU" i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4942" y="28572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РАБОТА С РОДИТЕЛЯМИ</a:t>
            </a:r>
            <a:endParaRPr lang="ru-RU" sz="2000" dirty="0" smtClean="0">
              <a:latin typeface="+mn-lt"/>
            </a:endParaRPr>
          </a:p>
          <a:p>
            <a:pPr algn="ctr"/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2529" name="Picture 1" descr="C:\Users\Владелец\Desktop\ск\Desktop\Новая папка (2)\снеговики\DSCN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22530" name="Picture 2" descr="C:\Users\Владелец\Desktop\ск\Desktop\Новая папка (2)\мама\DSC_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3248640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Спасибо за внимание!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57128" cy="762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0"/>
            <a:ext cx="7215238" cy="1071546"/>
          </a:xfr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«Развитие мелкой моторики как фактор речевого развития детей раннего возраста»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1142984"/>
            <a:ext cx="3251231" cy="4714908"/>
          </a:xfrm>
          <a:ln>
            <a:solidFill>
              <a:srgbClr val="66FF3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000" dirty="0" smtClean="0"/>
              <a:t>«</a:t>
            </a:r>
            <a:r>
              <a:rPr lang="ru-RU" sz="2000" i="1" dirty="0" smtClean="0"/>
              <a:t>Если развитие движений пальцев соответствует возрасту,</a:t>
            </a:r>
            <a:r>
              <a:rPr lang="ru-RU" sz="2000" dirty="0" smtClean="0"/>
              <a:t> </a:t>
            </a:r>
            <a:r>
              <a:rPr lang="ru-RU" sz="2000" i="1" dirty="0" smtClean="0"/>
              <a:t>то и речевое развитие находится в пределах нормы. Если же развитие движений пальцев отстает,</a:t>
            </a:r>
            <a:r>
              <a:rPr lang="ru-RU" sz="2000" dirty="0" smtClean="0"/>
              <a:t> </a:t>
            </a:r>
          </a:p>
          <a:p>
            <a:r>
              <a:rPr lang="ru-RU" sz="2000" i="1" dirty="0" smtClean="0"/>
              <a:t>то задерживается и речевое развитие,</a:t>
            </a:r>
            <a:endParaRPr lang="ru-RU" sz="2000" dirty="0" smtClean="0"/>
          </a:p>
          <a:p>
            <a:r>
              <a:rPr lang="ru-RU" sz="2000" i="1" dirty="0" smtClean="0"/>
              <a:t>хотя общая моторика при этом может быть</a:t>
            </a:r>
            <a:endParaRPr lang="ru-RU" sz="2000" dirty="0" smtClean="0"/>
          </a:p>
          <a:p>
            <a:r>
              <a:rPr lang="ru-RU" sz="2000" i="1" dirty="0" smtClean="0"/>
              <a:t>нормальной и даже выше нормы»</a:t>
            </a:r>
            <a:endParaRPr lang="ru-RU" sz="2000" dirty="0" smtClean="0"/>
          </a:p>
          <a:p>
            <a:r>
              <a:rPr lang="ru-RU" sz="2000" i="1" dirty="0" smtClean="0"/>
              <a:t>Л. В. Фомина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3643338" cy="355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338000"/>
            <a:ext cx="3221926" cy="252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928670"/>
            <a:ext cx="3929090" cy="2308324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Цель:</a:t>
            </a:r>
          </a:p>
          <a:p>
            <a:r>
              <a:rPr lang="ru-RU" sz="2000" dirty="0" smtClean="0">
                <a:latin typeface="+mn-lt"/>
              </a:rPr>
              <a:t>достижение положительной динамики в речевом развитии детей раннего возраста через использование разнообразных форм, методов и приемов развития мелкой моторики рук</a:t>
            </a:r>
            <a:r>
              <a:rPr lang="ru-RU" sz="2000" dirty="0" smtClean="0"/>
              <a:t>.</a:t>
            </a:r>
            <a:endParaRPr lang="ru-RU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429000"/>
            <a:ext cx="8535892" cy="3231654"/>
          </a:xfrm>
          <a:prstGeom prst="rect">
            <a:avLst/>
          </a:prstGeom>
          <a:noFill/>
          <a:ln>
            <a:solidFill>
              <a:srgbClr val="7FFF57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Задачи:</a:t>
            </a:r>
          </a:p>
          <a:p>
            <a:pPr lvl="0" indent="4500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Изучение психолого-педагогической литературы по проблеме.</a:t>
            </a:r>
          </a:p>
          <a:p>
            <a:pPr lvl="0" indent="4500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Создание условий для улучшения мелкой моторики пальцев, кистей рук, координации и точности движений руки и глаза, гибкости рук, ритмичности;</a:t>
            </a:r>
          </a:p>
          <a:p>
            <a:pPr lvl="0" indent="4500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Обогащение предметно - развивающей среды для развития у детей мелкой моторики рук, речи;</a:t>
            </a:r>
          </a:p>
          <a:p>
            <a:pPr lvl="0" indent="450000">
              <a:buFont typeface="+mj-lt"/>
              <a:buAutoNum type="arabicPeriod"/>
            </a:pPr>
            <a:r>
              <a:rPr lang="ru-RU" sz="2000" dirty="0" smtClean="0">
                <a:latin typeface="+mn-lt"/>
              </a:rPr>
              <a:t>Повышение компетентности родителей в вопросе развития речи детей, мелкой моторики с использованием разнообразных форм, методов и приемов.</a:t>
            </a:r>
            <a:endParaRPr lang="ru-RU" sz="2000" dirty="0">
              <a:latin typeface="+mn-lt"/>
            </a:endParaRPr>
          </a:p>
        </p:txBody>
      </p:sp>
      <p:pic>
        <p:nvPicPr>
          <p:cNvPr id="1026" name="Picture 2" descr="C:\Users\Владелец\Desktop\ск\Desktop\Новая папка (2)\снеговики\DSC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4320000" cy="3240000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98072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Дополнительная программа развивающей направленности «Наши пальчики играли». </a:t>
            </a:r>
            <a:endParaRPr lang="ru-RU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47149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Цель:</a:t>
            </a:r>
          </a:p>
          <a:p>
            <a:r>
              <a:rPr lang="ru-RU" dirty="0" smtClean="0">
                <a:latin typeface="+mn-lt"/>
              </a:rPr>
              <a:t>Развитие и укрепление мелкой моторики рук у детей второй группы раннего возраста в играх, упражнениях и разных видах продуктивной деятельности.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+mn-lt"/>
              </a:rPr>
              <a:t>Задачи:</a:t>
            </a:r>
            <a:endParaRPr lang="ru-RU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ru-RU" dirty="0" smtClean="0">
                <a:latin typeface="+mn-lt"/>
              </a:rPr>
              <a:t>Развивать согласованность обеих рук;</a:t>
            </a:r>
          </a:p>
          <a:p>
            <a:pPr lvl="0"/>
            <a:r>
              <a:rPr lang="ru-RU" dirty="0" smtClean="0">
                <a:latin typeface="+mn-lt"/>
              </a:rPr>
              <a:t>Развивать мелкую моторику пальцев;</a:t>
            </a:r>
          </a:p>
          <a:p>
            <a:pPr lvl="0"/>
            <a:r>
              <a:rPr lang="ru-RU" dirty="0" smtClean="0">
                <a:latin typeface="+mn-lt"/>
              </a:rPr>
              <a:t>Развивать навыки работы с сыпучим материалом, бумагой, пластилином; </a:t>
            </a:r>
          </a:p>
          <a:p>
            <a:pPr lvl="0"/>
            <a:r>
              <a:rPr lang="ru-RU" dirty="0" smtClean="0">
                <a:latin typeface="+mn-lt"/>
              </a:rPr>
              <a:t>Развивать тактильное восприятие (сенсорное развитие);</a:t>
            </a:r>
          </a:p>
          <a:p>
            <a:pPr lvl="0"/>
            <a:r>
              <a:rPr lang="ru-RU" dirty="0" smtClean="0">
                <a:latin typeface="+mn-lt"/>
              </a:rPr>
              <a:t>Развивать общую моторику, координацию движений;</a:t>
            </a:r>
          </a:p>
          <a:p>
            <a:pPr lvl="0"/>
            <a:r>
              <a:rPr lang="ru-RU" dirty="0" smtClean="0">
                <a:latin typeface="+mn-lt"/>
              </a:rPr>
              <a:t>Развивать мышление, воображение;</a:t>
            </a:r>
          </a:p>
          <a:p>
            <a:pPr lvl="0"/>
            <a:r>
              <a:rPr lang="ru-RU" dirty="0" smtClean="0">
                <a:latin typeface="+mn-lt"/>
              </a:rPr>
              <a:t>Формировать положительный настрой на занятия со взрослым.</a:t>
            </a:r>
          </a:p>
          <a:p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https://pp.userapi.com/c846216/v846216242/12e0a0/moJlX-uHb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643182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28572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Дополнительная программа развивающей направленности «Наши пальчики играли». </a:t>
            </a:r>
            <a:endParaRPr lang="ru-RU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47149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n-lt"/>
              </a:rPr>
              <a:t>Планируемые результаты: </a:t>
            </a:r>
            <a:endParaRPr lang="ru-RU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dirty="0" smtClean="0">
                <a:latin typeface="+mn-lt"/>
              </a:rPr>
              <a:t> </a:t>
            </a:r>
          </a:p>
          <a:p>
            <a:pPr lvl="0"/>
            <a:r>
              <a:rPr lang="ru-RU" dirty="0" smtClean="0">
                <a:latin typeface="+mn-lt"/>
              </a:rPr>
              <a:t> Сформировать навыки повторения и воспроизведения кистевых и пальчиковых движений вслед за взрослым; </a:t>
            </a:r>
          </a:p>
          <a:p>
            <a:pPr lvl="0"/>
            <a:r>
              <a:rPr lang="ru-RU" dirty="0" smtClean="0">
                <a:latin typeface="+mn-lt"/>
              </a:rPr>
              <a:t>Манипулировать мелкими предметами; </a:t>
            </a:r>
          </a:p>
          <a:p>
            <a:pPr lvl="0"/>
            <a:r>
              <a:rPr lang="ru-RU" dirty="0" smtClean="0">
                <a:latin typeface="+mn-lt"/>
              </a:rPr>
              <a:t>Владеть приёмами </a:t>
            </a:r>
            <a:r>
              <a:rPr lang="ru-RU" dirty="0" err="1" smtClean="0">
                <a:latin typeface="+mn-lt"/>
              </a:rPr>
              <a:t>самомассажа</a:t>
            </a:r>
            <a:r>
              <a:rPr lang="ru-RU" dirty="0" smtClean="0">
                <a:latin typeface="+mn-lt"/>
              </a:rPr>
              <a:t> рук;</a:t>
            </a:r>
          </a:p>
          <a:p>
            <a:pPr lvl="0"/>
            <a:r>
              <a:rPr lang="ru-RU" dirty="0" smtClean="0">
                <a:latin typeface="+mn-lt"/>
              </a:rPr>
              <a:t>Застегивать и расстегивать пуговицы, застежки, молнии; </a:t>
            </a:r>
          </a:p>
          <a:p>
            <a:pPr lvl="0"/>
            <a:r>
              <a:rPr lang="ru-RU" dirty="0" smtClean="0">
                <a:latin typeface="+mn-lt"/>
              </a:rPr>
              <a:t>Справляться со шнуровкой и нанизыванием пуговиц, шариков на тесьму; </a:t>
            </a:r>
          </a:p>
          <a:p>
            <a:pPr lvl="0"/>
            <a:r>
              <a:rPr lang="ru-RU" dirty="0" smtClean="0">
                <a:latin typeface="+mn-lt"/>
              </a:rPr>
              <a:t>Владеть приемами работы с пластилином, бумагой, песком; </a:t>
            </a:r>
          </a:p>
          <a:p>
            <a:pPr lvl="0"/>
            <a:r>
              <a:rPr lang="ru-RU" dirty="0" smtClean="0">
                <a:latin typeface="+mn-lt"/>
              </a:rPr>
              <a:t>Развивается речь: ребенок использует речь как средство общения, связно объясняет свои действия, запоминает и произносит стихи, </a:t>
            </a:r>
            <a:r>
              <a:rPr lang="ru-RU" dirty="0" err="1" smtClean="0">
                <a:latin typeface="+mn-lt"/>
              </a:rPr>
              <a:t>потешки</a:t>
            </a:r>
            <a:r>
              <a:rPr lang="ru-RU" dirty="0" smtClean="0">
                <a:latin typeface="+mn-lt"/>
              </a:rPr>
              <a:t>.</a:t>
            </a:r>
          </a:p>
          <a:p>
            <a:pPr lvl="0"/>
            <a:r>
              <a:rPr lang="ru-RU" dirty="0" smtClean="0">
                <a:latin typeface="+mn-lt"/>
              </a:rPr>
              <a:t>.</a:t>
            </a:r>
          </a:p>
          <a:p>
            <a:r>
              <a:rPr lang="ru-RU" dirty="0" smtClean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2050" name="Picture 2" descr="https://pp.userapi.com/c846418/v846418903/11ab1c/xX9gkl_OJX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3360000" cy="2520000"/>
          </a:xfrm>
          <a:prstGeom prst="ellipse">
            <a:avLst/>
          </a:prstGeom>
          <a:noFill/>
        </p:spPr>
      </p:pic>
      <p:pic>
        <p:nvPicPr>
          <p:cNvPr id="2052" name="Picture 4" descr="https://pp.userapi.com/c846418/v846418903/11ab3a/olaMEPLjM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00504"/>
            <a:ext cx="3360000" cy="2520000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285728"/>
            <a:ext cx="40719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Формы работы:</a:t>
            </a:r>
          </a:p>
          <a:p>
            <a:pPr lvl="0"/>
            <a:r>
              <a:rPr lang="ru-RU" dirty="0" smtClean="0">
                <a:latin typeface="+mn-lt"/>
              </a:rPr>
              <a:t>совместная деятельность воспитателя с детьми;</a:t>
            </a:r>
          </a:p>
          <a:p>
            <a:pPr lvl="0"/>
            <a:endParaRPr lang="ru-RU" dirty="0" smtClean="0">
              <a:latin typeface="+mn-lt"/>
            </a:endParaRPr>
          </a:p>
          <a:p>
            <a:pPr lvl="0"/>
            <a:r>
              <a:rPr lang="ru-RU" dirty="0" smtClean="0">
                <a:latin typeface="+mn-lt"/>
              </a:rPr>
              <a:t>индивидуальная работа с детьми;</a:t>
            </a:r>
          </a:p>
          <a:p>
            <a:pPr lvl="0"/>
            <a:endParaRPr lang="ru-RU" dirty="0" smtClean="0">
              <a:latin typeface="+mn-lt"/>
            </a:endParaRPr>
          </a:p>
          <a:p>
            <a:pPr lvl="0"/>
            <a:r>
              <a:rPr lang="ru-RU" dirty="0" smtClean="0">
                <a:latin typeface="+mn-lt"/>
              </a:rPr>
              <a:t>свободная самостоятельная деятельность самих детей;</a:t>
            </a:r>
          </a:p>
          <a:p>
            <a:pPr lvl="0"/>
            <a:r>
              <a:rPr lang="ru-RU" dirty="0" smtClean="0">
                <a:latin typeface="+mn-lt"/>
              </a:rPr>
              <a:t>консультативная работа с родителями</a:t>
            </a:r>
            <a:r>
              <a:rPr lang="ru-RU" sz="2800" dirty="0" smtClean="0"/>
              <a:t>.</a:t>
            </a:r>
          </a:p>
          <a:p>
            <a:pPr algn="ctr"/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9458" name="Picture 2" descr="https://pp.userapi.com/c846418/v846418807/133d56/LJDqud5yw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3360000" cy="2520000"/>
          </a:xfrm>
          <a:prstGeom prst="rect">
            <a:avLst/>
          </a:prstGeom>
          <a:noFill/>
        </p:spPr>
      </p:pic>
      <p:pic>
        <p:nvPicPr>
          <p:cNvPr id="19460" name="Picture 4" descr="https://pp.userapi.com/c846523/v846523807/12808e/m6Q5hL21L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14752"/>
            <a:ext cx="3360000" cy="2520000"/>
          </a:xfrm>
          <a:prstGeom prst="rect">
            <a:avLst/>
          </a:prstGeom>
          <a:noFill/>
        </p:spPr>
      </p:pic>
      <p:pic>
        <p:nvPicPr>
          <p:cNvPr id="19462" name="Picture 6" descr="https://pp.userapi.com/c851224/v851224534/2d98b/1TvdOZp4g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336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285728"/>
            <a:ext cx="40719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Игровая деятельность</a:t>
            </a:r>
            <a:endParaRPr lang="ru-RU" sz="2000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ru-RU" sz="2000" dirty="0" smtClean="0">
                <a:latin typeface="+mn-lt"/>
              </a:rPr>
              <a:t>Пальчиковые игры и упражнения;</a:t>
            </a:r>
          </a:p>
          <a:p>
            <a:pPr lvl="0"/>
            <a:r>
              <a:rPr lang="ru-RU" sz="2000" dirty="0" smtClean="0">
                <a:latin typeface="+mn-lt"/>
              </a:rPr>
              <a:t>Массаж кистей рук и пальцев;</a:t>
            </a:r>
          </a:p>
          <a:p>
            <a:pPr lvl="0"/>
            <a:r>
              <a:rPr lang="ru-RU" sz="2000" dirty="0" smtClean="0">
                <a:latin typeface="+mn-lt"/>
              </a:rPr>
              <a:t>Игры с крупой, бусинками, пуговицами, камешками;</a:t>
            </a:r>
          </a:p>
          <a:p>
            <a:pPr lvl="0"/>
            <a:r>
              <a:rPr lang="ru-RU" sz="2000" dirty="0" smtClean="0">
                <a:latin typeface="+mn-lt"/>
              </a:rPr>
              <a:t>Игры с верёвочкой, шнуровку.</a:t>
            </a:r>
          </a:p>
          <a:p>
            <a:pPr algn="ctr"/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6626" name="Picture 2" descr="https://pp.userapi.com/c850536/v850536499/321a4/3Dy2hpDN-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2880000" cy="2160000"/>
          </a:xfrm>
          <a:prstGeom prst="rect">
            <a:avLst/>
          </a:prstGeom>
          <a:noFill/>
        </p:spPr>
      </p:pic>
      <p:pic>
        <p:nvPicPr>
          <p:cNvPr id="26628" name="Picture 4" descr="https://pp.userapi.com/c851032/v851032362/1c100/yqbVWWdtd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2880000" cy="2160000"/>
          </a:xfrm>
          <a:prstGeom prst="rect">
            <a:avLst/>
          </a:prstGeom>
          <a:noFill/>
        </p:spPr>
      </p:pic>
      <p:pic>
        <p:nvPicPr>
          <p:cNvPr id="26630" name="Picture 6" descr="https://pp.userapi.com/c848524/v848524289/859c6/YRTeaRExxX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58000"/>
            <a:ext cx="2400000" cy="1800000"/>
          </a:xfrm>
          <a:prstGeom prst="rect">
            <a:avLst/>
          </a:prstGeom>
          <a:noFill/>
        </p:spPr>
      </p:pic>
      <p:pic>
        <p:nvPicPr>
          <p:cNvPr id="26632" name="Picture 8" descr="https://pp.userapi.com/c851016/v851016183/22ec8/1yNfvKJAi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571744"/>
            <a:ext cx="2880000" cy="2160000"/>
          </a:xfrm>
          <a:prstGeom prst="rect">
            <a:avLst/>
          </a:prstGeom>
          <a:noFill/>
        </p:spPr>
      </p:pic>
      <p:pic>
        <p:nvPicPr>
          <p:cNvPr id="26634" name="Picture 10" descr="https://pp.userapi.com/c851024/v851024196/f449a/eh8n-LHfy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857760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285728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Продуктивная деятельность</a:t>
            </a:r>
            <a:endParaRPr lang="ru-RU" sz="2000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ru-RU" sz="2000" dirty="0" smtClean="0">
                <a:latin typeface="+mn-lt"/>
              </a:rPr>
              <a:t>Лепка, аппликация, рисование;</a:t>
            </a:r>
          </a:p>
          <a:p>
            <a:pPr lvl="0"/>
            <a:r>
              <a:rPr lang="ru-RU" sz="2000" dirty="0" smtClean="0">
                <a:latin typeface="+mn-lt"/>
              </a:rPr>
              <a:t>Раскрашивание ;</a:t>
            </a:r>
          </a:p>
          <a:p>
            <a:pPr lvl="0"/>
            <a:r>
              <a:rPr lang="ru-RU" sz="2000" dirty="0" smtClean="0">
                <a:latin typeface="+mn-lt"/>
              </a:rPr>
              <a:t>Вырезание ножницами;</a:t>
            </a:r>
          </a:p>
          <a:p>
            <a:pPr algn="ctr"/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02" name="Picture 2" descr="https://pp.userapi.com/c851016/v851016183/22eb4/8XrQZauUXQ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643050"/>
            <a:ext cx="2880000" cy="2160000"/>
          </a:xfrm>
          <a:prstGeom prst="rect">
            <a:avLst/>
          </a:prstGeom>
          <a:noFill/>
        </p:spPr>
      </p:pic>
      <p:pic>
        <p:nvPicPr>
          <p:cNvPr id="25604" name="Picture 4" descr="https://pp.userapi.com/c849424/v849424876/e5b06/GE3eTFpBh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2880000" cy="2160000"/>
          </a:xfrm>
          <a:prstGeom prst="rect">
            <a:avLst/>
          </a:prstGeom>
          <a:noFill/>
        </p:spPr>
      </p:pic>
      <p:pic>
        <p:nvPicPr>
          <p:cNvPr id="25606" name="Picture 6" descr="https://pp.userapi.com/c849424/v849424876/e5b3f/wbiSCroD6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2880000" cy="2160000"/>
          </a:xfrm>
          <a:prstGeom prst="rect">
            <a:avLst/>
          </a:prstGeom>
          <a:noFill/>
        </p:spPr>
      </p:pic>
      <p:pic>
        <p:nvPicPr>
          <p:cNvPr id="25608" name="Picture 8" descr="https://pp.userapi.com/c849420/v849420503/d53ec/mIEUDlNAF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214818"/>
            <a:ext cx="2880000" cy="2160000"/>
          </a:xfrm>
          <a:prstGeom prst="rect">
            <a:avLst/>
          </a:prstGeom>
          <a:noFill/>
        </p:spPr>
      </p:pic>
      <p:pic>
        <p:nvPicPr>
          <p:cNvPr id="25610" name="Picture 10" descr="https://pp.userapi.com/c845217/v845217590/1edb39/7i22iW-S1u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143248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285728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Познавательно-исследовательская</a:t>
            </a:r>
            <a:endParaRPr lang="ru-RU" sz="2000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ru-RU" sz="2000" dirty="0" smtClean="0">
                <a:latin typeface="+mn-lt"/>
              </a:rPr>
              <a:t>Конструирование из конструктора;</a:t>
            </a:r>
          </a:p>
          <a:p>
            <a:pPr lvl="0"/>
            <a:r>
              <a:rPr lang="ru-RU" sz="2000" dirty="0" smtClean="0">
                <a:latin typeface="+mn-lt"/>
              </a:rPr>
              <a:t>Конструирование из бумаги;</a:t>
            </a:r>
          </a:p>
          <a:p>
            <a:pPr lvl="0"/>
            <a:r>
              <a:rPr lang="ru-RU" sz="2000" dirty="0" smtClean="0">
                <a:latin typeface="+mn-lt"/>
              </a:rPr>
              <a:t>Собирание  мозаик;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Театральная деятельность</a:t>
            </a:r>
            <a:endParaRPr lang="ru-RU" sz="2000" dirty="0" smtClean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ru-RU" sz="2000" dirty="0" smtClean="0">
                <a:latin typeface="+mn-lt"/>
              </a:rPr>
              <a:t>Показ разных видов театра</a:t>
            </a:r>
          </a:p>
          <a:p>
            <a:pPr algn="ctr"/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4578" name="Picture 2" descr="https://pp.userapi.com/c844724/v844724488/11d15a/GMClJ_RbA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2880000" cy="2160000"/>
          </a:xfrm>
          <a:prstGeom prst="rect">
            <a:avLst/>
          </a:prstGeom>
          <a:noFill/>
        </p:spPr>
      </p:pic>
      <p:pic>
        <p:nvPicPr>
          <p:cNvPr id="24580" name="Picture 4" descr="https://pp.userapi.com/c850536/v850536499/321f4/qTQqXsz8T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2880000" cy="2160000"/>
          </a:xfrm>
          <a:prstGeom prst="rect">
            <a:avLst/>
          </a:prstGeom>
          <a:noFill/>
        </p:spPr>
      </p:pic>
      <p:pic>
        <p:nvPicPr>
          <p:cNvPr id="24582" name="Picture 6" descr="https://pp.userapi.com/c848736/v848736289/88bab/q4NqWWqMj1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698000"/>
            <a:ext cx="2880000" cy="2160000"/>
          </a:xfrm>
          <a:prstGeom prst="rect">
            <a:avLst/>
          </a:prstGeom>
          <a:noFill/>
        </p:spPr>
      </p:pic>
      <p:pic>
        <p:nvPicPr>
          <p:cNvPr id="24584" name="Picture 8" descr="https://pp.userapi.com/c846418/v846418025/1dbbe9/7l4XAbkufD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698000"/>
            <a:ext cx="2880000" cy="2160000"/>
          </a:xfrm>
          <a:prstGeom prst="rect">
            <a:avLst/>
          </a:prstGeom>
          <a:noFill/>
        </p:spPr>
      </p:pic>
      <p:pic>
        <p:nvPicPr>
          <p:cNvPr id="24586" name="Picture 10" descr="https://pp.userapi.com/c845018/v845018025/1e7825/yXyLzAZm-Z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500306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24___ (1)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670</TotalTime>
  <Words>326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24___ (1)</vt:lpstr>
      <vt:lpstr>Слайд 1</vt:lpstr>
      <vt:lpstr>      «Развитие мелкой моторики как фактор речевого развития детей раннего возраста»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конкурс педагогических талантов  «Воспитатель года-2016».</dc:title>
  <dc:creator>Admin</dc:creator>
  <cp:lastModifiedBy>Владелец</cp:lastModifiedBy>
  <cp:revision>74</cp:revision>
  <dcterms:created xsi:type="dcterms:W3CDTF">2016-02-13T07:09:28Z</dcterms:created>
  <dcterms:modified xsi:type="dcterms:W3CDTF">2019-04-23T06:55:58Z</dcterms:modified>
</cp:coreProperties>
</file>