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5" r:id="rId3"/>
    <p:sldId id="286" r:id="rId4"/>
    <p:sldId id="260" r:id="rId5"/>
    <p:sldId id="288" r:id="rId6"/>
    <p:sldId id="261" r:id="rId7"/>
    <p:sldId id="262" r:id="rId8"/>
    <p:sldId id="264" r:id="rId9"/>
    <p:sldId id="263" r:id="rId10"/>
    <p:sldId id="265" r:id="rId11"/>
    <p:sldId id="287" r:id="rId12"/>
    <p:sldId id="275" r:id="rId13"/>
    <p:sldId id="267" r:id="rId14"/>
    <p:sldId id="270" r:id="rId15"/>
    <p:sldId id="276" r:id="rId16"/>
    <p:sldId id="271" r:id="rId17"/>
    <p:sldId id="272" r:id="rId18"/>
    <p:sldId id="273" r:id="rId19"/>
    <p:sldId id="280" r:id="rId20"/>
    <p:sldId id="289" r:id="rId21"/>
    <p:sldId id="277" r:id="rId22"/>
    <p:sldId id="278" r:id="rId23"/>
    <p:sldId id="279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D146E-84AF-400F-AF6A-04E73C281271}" type="datetimeFigureOut">
              <a:rPr lang="ru-RU" smtClean="0"/>
              <a:pPr/>
              <a:t>25.08.2018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23206-F51F-46A8-B705-6E3B1721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C695-A913-4EFC-9F9C-6C234084DF2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C695-A913-4EFC-9F9C-6C234084DF2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E8ED5-890B-4B21-B202-B254BBB7CF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7F479-B985-4E8F-A267-961F7AE272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25.08.2018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3568" y="2348880"/>
            <a:ext cx="7772400" cy="13681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defRPr lang="ru-RU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E83425"/>
                </a:solidFill>
                <a:uLnTx/>
                <a:uFillTx/>
                <a:latin typeface="+mj-lt"/>
                <a:ea typeface="+mj-ea"/>
                <a:cs typeface="+mj-cs"/>
              </a:rPr>
              <a:t>Нормативно-правовое,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E83425"/>
                </a:solidFill>
                <a:uLnTx/>
                <a:uFillTx/>
                <a:latin typeface="+mj-lt"/>
                <a:ea typeface="+mj-ea"/>
                <a:cs typeface="+mj-cs"/>
              </a:rPr>
              <a:t>программное обеспечение инклюзивного образования</a:t>
            </a:r>
            <a:endParaRPr kumimoji="0" lang="ru-RU" sz="4800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62373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Ирбит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 18"/>
          <p:cNvSpPr txBox="1">
            <a:spLocks/>
          </p:cNvSpPr>
          <p:nvPr/>
        </p:nvSpPr>
        <p:spPr>
          <a:xfrm>
            <a:off x="755576" y="3717032"/>
            <a:ext cx="7776864" cy="359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 № 273-ФЗ</a:t>
            </a:r>
            <a:b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Федерации», ст.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инклюзивное образование - 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</a:rPr>
              <a:t>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обучающийся с ограниченными возможностями здоровья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</a:rPr>
              <a:t> - физическое лицо, имеющее недостатки в физическом и (или) психологическом развитии, подтвержденные </a:t>
            </a:r>
            <a:r>
              <a:rPr lang="ru-RU" altLang="ru-RU" sz="2400" dirty="0" err="1" smtClean="0">
                <a:solidFill>
                  <a:srgbClr val="C00000"/>
                </a:solidFill>
                <a:latin typeface="Times New Roman" pitchFamily="18" charset="0"/>
              </a:rPr>
              <a:t>психолого-медико-педагогической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</a:rPr>
              <a:t> комиссией и препятствующие получению образования без создания специальных условий </a:t>
            </a: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индивидуальный учебный план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</a:rPr>
              <a:t>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</a:t>
            </a:r>
          </a:p>
          <a:p>
            <a:pPr algn="just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55. Общие требования к приему на обучение в организацию, осуществляющую образовательную деятельность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1700808"/>
            <a:ext cx="8784976" cy="496855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800" dirty="0" smtClean="0">
                <a:solidFill>
                  <a:srgbClr val="C00000"/>
                </a:solidFill>
              </a:rPr>
              <a:t>Дети с ограниченными возможностями здоровья принимаются на обучение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по адаптированной основной общеобразовательной программе </a:t>
            </a:r>
            <a:r>
              <a:rPr lang="ru-RU" altLang="ru-RU" sz="2800" dirty="0" smtClean="0">
                <a:solidFill>
                  <a:srgbClr val="C00000"/>
                </a:solidFill>
              </a:rPr>
              <a:t>только с согласия родителей (законных представителей) и на основании рекомендаций </a:t>
            </a:r>
            <a:r>
              <a:rPr lang="ru-RU" altLang="ru-RU" sz="2800" dirty="0" err="1" smtClean="0">
                <a:solidFill>
                  <a:srgbClr val="C00000"/>
                </a:solidFill>
              </a:rPr>
              <a:t>психолого-медико-педагогической</a:t>
            </a:r>
            <a:r>
              <a:rPr lang="ru-RU" altLang="ru-RU" sz="2800" dirty="0" smtClean="0">
                <a:solidFill>
                  <a:srgbClr val="C00000"/>
                </a:solidFill>
              </a:rPr>
              <a:t> комиссии.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b="1" smtClean="0">
                <a:latin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1. 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altLang="ru-RU" sz="2400" b="1" dirty="0" smtClean="0"/>
              <a:t>адаптированной образовательной программой</a:t>
            </a:r>
            <a:r>
              <a:rPr lang="ru-RU" altLang="ru-RU" sz="2400" dirty="0" smtClean="0"/>
              <a:t>, а для инвалидов также в соответствии с индивидуальной программой реабилитации инвалида.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/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</a:t>
            </a:r>
            <a:r>
              <a:rPr lang="ru-RU" altLang="ru-RU" sz="2400" b="1" dirty="0" smtClean="0"/>
              <a:t>по адаптированным основным общеобразовательным программам</a:t>
            </a:r>
            <a:r>
              <a:rPr lang="ru-RU" altLang="ru-RU" sz="2400" dirty="0" smtClean="0"/>
              <a:t>. В таких организациях создаются специальные условия для получения образования указанными обучающимися.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b="1" smtClean="0">
                <a:solidFill>
                  <a:srgbClr val="333399"/>
                </a:solidFill>
                <a:latin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  <a:endParaRPr lang="ru-RU" alt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rgbClr val="3333CC"/>
              </a:buClr>
              <a:defRPr/>
            </a:pPr>
            <a:endParaRPr lang="ru-RU" altLang="ru-RU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8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Отдельные организации, осуществляющие образовательную деятельность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адаптированным основным общеобразовательным программам</a:t>
            </a:r>
            <a:r>
              <a:rPr lang="ru-RU" alt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создаются органами государственной власти субъектов Российской Федерации для глухих,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 и других обучающихся с ограниченными возможностями здоровья.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dirty="0" smtClean="0">
                <a:latin typeface="Times New Roman" pitchFamily="18" charset="0"/>
              </a:rPr>
              <a:t>Статья 34. Основные права обучающихся и меры их социальной поддержки и стимулирования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1. Обучающимся предоставляются академические права на: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…2)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предоставление условий для обучения с учетом особенностей их психофизического развития и состояния здоровья</a:t>
            </a:r>
            <a:r>
              <a:rPr lang="ru-RU" altLang="ru-RU" sz="2400" dirty="0" smtClean="0">
                <a:solidFill>
                  <a:srgbClr val="C00000"/>
                </a:solidFill>
              </a:rPr>
              <a:t>, в том числе получение социально-педагогической и психологической помощи, бесплатной </a:t>
            </a:r>
            <a:r>
              <a:rPr lang="ru-RU" altLang="ru-RU" sz="2400" dirty="0" err="1" smtClean="0">
                <a:solidFill>
                  <a:srgbClr val="C00000"/>
                </a:solidFill>
              </a:rPr>
              <a:t>психолого-медико-педагогической</a:t>
            </a:r>
            <a:r>
              <a:rPr lang="ru-RU" altLang="ru-RU" sz="2400" dirty="0" smtClean="0">
                <a:solidFill>
                  <a:srgbClr val="C00000"/>
                </a:solidFill>
              </a:rPr>
              <a:t> коррекции;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3)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обучение по индивидуальному учебному плану</a:t>
            </a:r>
            <a:r>
              <a:rPr lang="ru-RU" altLang="ru-RU" sz="2400" dirty="0" smtClean="0">
                <a:solidFill>
                  <a:srgbClr val="C00000"/>
                </a:solidFill>
              </a:rPr>
              <a:t>, в том числе ускоренное обучение, в пределах осваиваемой образовательной программы в порядке, установленном локальными нормативными актами;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smtClean="0">
                <a:latin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latin typeface="Times New Roman" pitchFamily="18" charset="0"/>
              </a:rPr>
              <a:t>3.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использование </a:t>
            </a:r>
            <a:r>
              <a:rPr lang="ru-RU" altLang="ru-RU" sz="2400" b="1" dirty="0" smtClean="0">
                <a:latin typeface="Times New Roman" pitchFamily="18" charset="0"/>
              </a:rPr>
              <a:t>специальных образовательных программ </a:t>
            </a:r>
            <a:r>
              <a:rPr lang="ru-RU" altLang="ru-RU" sz="2400" dirty="0" smtClean="0">
                <a:latin typeface="Times New Roman" pitchFamily="18" charset="0"/>
              </a:rPr>
              <a:t>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</a:t>
            </a:r>
            <a:r>
              <a:rPr lang="ru-RU" altLang="ru-RU" sz="2400" b="1" dirty="0" smtClean="0">
                <a:latin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</a:t>
            </a:r>
            <a:r>
              <a:rPr lang="ru-RU" altLang="ru-RU" sz="2400" dirty="0" smtClean="0">
                <a:latin typeface="Times New Roman" pitchFamily="18" charset="0"/>
              </a:rPr>
              <a:t>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ОВЗ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 smtClean="0">
                <a:latin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  <a:endParaRPr lang="ru-RU" altLang="ru-RU" sz="2400" b="1" dirty="0" smtClean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1340768"/>
            <a:ext cx="8784976" cy="568863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3. Родители (законные представители) несовершеннолетних обучающихся имеют право: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…..8) присутствовать при обследовании детей </a:t>
            </a:r>
            <a:r>
              <a:rPr lang="ru-RU" altLang="ru-RU" sz="2400" dirty="0" err="1" smtClean="0">
                <a:solidFill>
                  <a:srgbClr val="C00000"/>
                </a:solidFill>
              </a:rPr>
              <a:t>психолого-медико-педагогической</a:t>
            </a:r>
            <a:r>
              <a:rPr lang="ru-RU" altLang="ru-RU" sz="2400" dirty="0" smtClean="0">
                <a:solidFill>
                  <a:srgbClr val="C00000"/>
                </a:solidFill>
              </a:rPr>
              <a:t> комиссией, обсуждении результатов обследования и рекомендаций, полученных по результатам обследования,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высказывать свое мнение относительно предлагаемых условий для организации обучения и воспитания</a:t>
            </a:r>
            <a:r>
              <a:rPr lang="ru-RU" altLang="ru-RU" sz="2400" dirty="0" smtClean="0">
                <a:solidFill>
                  <a:srgbClr val="C00000"/>
                </a:solidFill>
              </a:rPr>
              <a:t> детей.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4. Родители (законные представители) несовершеннолетних обучающихся обязаны: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C00000"/>
                </a:solidFill>
              </a:rPr>
              <a:t>1) обеспечить получение детьми общего образования;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9024" y="404664"/>
            <a:ext cx="8784976" cy="648072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solidFill>
                  <a:srgbClr val="C00000"/>
                </a:solidFill>
              </a:rPr>
              <a:t>Федеральный закон Российской Федерации от 29 декабря 2012 г. N 273-ФЗ "Об образовании в Российской Федерации"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alt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ст. 10 п. 4 </a:t>
            </a:r>
            <a:r>
              <a:rPr lang="ru-RU" sz="2000" b="1" dirty="0" smtClean="0"/>
              <a:t>Дошкольное образование - первая ступень общего образования</a:t>
            </a:r>
          </a:p>
          <a:p>
            <a:pPr algn="just"/>
            <a:r>
              <a:rPr lang="ru-RU" sz="2000" dirty="0" smtClean="0"/>
              <a:t>Ст. 64 Дошкольное образование</a:t>
            </a:r>
          </a:p>
          <a:p>
            <a:pPr algn="just"/>
            <a:r>
              <a:rPr lang="ru-RU" altLang="ru-RU" sz="2000" dirty="0" smtClean="0">
                <a:solidFill>
                  <a:srgbClr val="C00000"/>
                </a:solidFill>
              </a:rPr>
              <a:t>1. 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pPr algn="just"/>
            <a:r>
              <a:rPr lang="ru-RU" altLang="ru-RU" sz="2000" dirty="0" smtClean="0">
                <a:solidFill>
                  <a:srgbClr val="C00000"/>
                </a:solidFill>
              </a:rPr>
              <a:t>2.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Статья 48. Обязанности и ответственность педагогических работников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1268760"/>
            <a:ext cx="8784976" cy="511256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1. Педагогические работники обязаны:</a:t>
            </a:r>
          </a:p>
          <a:p>
            <a:r>
              <a:rPr lang="ru-RU" altLang="ru-RU" sz="2800" dirty="0" smtClean="0">
                <a:solidFill>
                  <a:srgbClr val="C00000"/>
                </a:solidFill>
              </a:rPr>
              <a:t>6) учитывать особенности психофизического развития обучающихся и состояние их здоровья, </a:t>
            </a:r>
            <a:r>
              <a:rPr lang="ru-RU" altLang="ru-RU" sz="2800" u="sng" dirty="0" smtClean="0">
                <a:solidFill>
                  <a:srgbClr val="C00000"/>
                </a:solidFill>
              </a:rPr>
              <a:t>соблюдать специальные условия, необходимые для получения образования лицами с ограниченными возможностями здоровья,</a:t>
            </a:r>
            <a:r>
              <a:rPr lang="ru-RU" altLang="ru-RU" sz="2800" dirty="0" smtClean="0">
                <a:solidFill>
                  <a:srgbClr val="C00000"/>
                </a:solidFill>
              </a:rPr>
              <a:t> взаимодействовать при необходимости с медицинскими организациями.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Статья 15. Сетевая форма реализации образовательных программ</a:t>
            </a:r>
            <a:endParaRPr lang="ru-RU" altLang="ru-RU" dirty="0" smtClean="0">
              <a:solidFill>
                <a:srgbClr val="C00000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ru-RU" altLang="ru-RU" sz="1600" dirty="0" smtClean="0"/>
              <a:t>1</a:t>
            </a:r>
            <a:r>
              <a:rPr lang="ru-RU" altLang="ru-RU" dirty="0" smtClean="0">
                <a:solidFill>
                  <a:srgbClr val="C00000"/>
                </a:solidFill>
              </a:rPr>
              <a:t>. Сетевая форма реализации образовательных программ (далее - сетевая форма)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деятельность,…….. 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</a:t>
            </a:r>
          </a:p>
          <a:p>
            <a:pPr algn="just"/>
            <a:r>
              <a:rPr lang="ru-RU" altLang="ru-RU" dirty="0" smtClean="0">
                <a:solidFill>
                  <a:srgbClr val="C00000"/>
                </a:solidFill>
              </a:rPr>
              <a:t>2. Использование сетевой формы реализации образовательных программ осуществляется на основании </a:t>
            </a:r>
            <a:r>
              <a:rPr lang="ru-RU" altLang="ru-RU" b="1" dirty="0" smtClean="0">
                <a:solidFill>
                  <a:srgbClr val="C00000"/>
                </a:solidFill>
              </a:rPr>
              <a:t>договора</a:t>
            </a:r>
            <a:r>
              <a:rPr lang="ru-RU" altLang="ru-RU" dirty="0" smtClean="0">
                <a:solidFill>
                  <a:srgbClr val="C00000"/>
                </a:solidFill>
              </a:rPr>
              <a:t> между организациями, указанными в части 1 настоящей статьи. Для организации реализации образовательных программ с использованием сетевой формы несколькими организациями, осуществляющими образовательную деятельность, такие организации также </a:t>
            </a:r>
            <a:r>
              <a:rPr lang="ru-RU" altLang="ru-RU" b="1" dirty="0" smtClean="0">
                <a:solidFill>
                  <a:srgbClr val="C00000"/>
                </a:solidFill>
              </a:rPr>
              <a:t>совместно разрабатывают и утверждают образовательные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Международные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нормативно-правовые акты</a:t>
            </a:r>
            <a:b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Обучение детей с ОВЗ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Всеобщая декларация прав человека от 10 декабря 1948года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Декларация прав ребенка </a:t>
            </a:r>
            <a:r>
              <a:rPr lang="ru-RU" sz="2400" dirty="0" smtClean="0">
                <a:solidFill>
                  <a:srgbClr val="C00000"/>
                </a:solidFill>
              </a:rPr>
              <a:t>(провозглашена </a:t>
            </a:r>
            <a:r>
              <a:rPr lang="ru-RU" sz="2400" dirty="0">
                <a:solidFill>
                  <a:srgbClr val="C00000"/>
                </a:solidFill>
              </a:rPr>
              <a:t>Резолюцией Генеральной Ассамблеи ООН от 20 ноября 1959г.)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Декларация о правах </a:t>
            </a:r>
            <a:r>
              <a:rPr lang="ru-RU" sz="2400" dirty="0" smtClean="0">
                <a:solidFill>
                  <a:srgbClr val="C00000"/>
                </a:solidFill>
              </a:rPr>
              <a:t>умственно </a:t>
            </a:r>
            <a:r>
              <a:rPr lang="ru-RU" sz="2400" dirty="0">
                <a:solidFill>
                  <a:srgbClr val="C00000"/>
                </a:solidFill>
              </a:rPr>
              <a:t>отсталых </a:t>
            </a:r>
            <a:r>
              <a:rPr lang="ru-RU" sz="2400" dirty="0" smtClean="0">
                <a:solidFill>
                  <a:srgbClr val="C00000"/>
                </a:solidFill>
              </a:rPr>
              <a:t>лиц (от </a:t>
            </a:r>
            <a:r>
              <a:rPr lang="ru-RU" sz="2400" dirty="0">
                <a:solidFill>
                  <a:srgbClr val="C00000"/>
                </a:solidFill>
              </a:rPr>
              <a:t>20 декабря 1971г.)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Декларация о правах </a:t>
            </a:r>
            <a:r>
              <a:rPr lang="ru-RU" sz="2400" dirty="0" smtClean="0">
                <a:solidFill>
                  <a:srgbClr val="C00000"/>
                </a:solidFill>
              </a:rPr>
              <a:t>инвалидов (09 </a:t>
            </a:r>
            <a:r>
              <a:rPr lang="ru-RU" sz="2400" dirty="0">
                <a:solidFill>
                  <a:srgbClr val="C00000"/>
                </a:solidFill>
              </a:rPr>
              <a:t>декабря 1975г.), которая признала все гражданские  и политические права инвалидов.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Стандартные Правила обеспечения равных возможностей для инвалидов (1993г.).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err="1">
                <a:solidFill>
                  <a:srgbClr val="C00000"/>
                </a:solidFill>
              </a:rPr>
              <a:t>Саламанкская</a:t>
            </a:r>
            <a:r>
              <a:rPr lang="ru-RU" sz="2400" dirty="0">
                <a:solidFill>
                  <a:srgbClr val="C00000"/>
                </a:solidFill>
              </a:rPr>
              <a:t> декларация «Рамки действий по образованию лиц с особыми  потребностями»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Конвенция о правах инвалидов (13 декабря 2006г.). </a:t>
            </a:r>
          </a:p>
          <a:p>
            <a:pPr>
              <a:buFont typeface="Wingdings" panose="05000000000000000000" pitchFamily="2" charset="2"/>
              <a:buNone/>
            </a:pP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4013360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1700808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>
              <a:buFont typeface="Arial" pitchFamily="34" charset="0"/>
              <a:buChar char="•"/>
            </a:pPr>
            <a:r>
              <a:rPr lang="ru-RU" sz="2800" dirty="0" smtClean="0"/>
              <a:t>Образовательная деятельность в детском саду выстраивается в соответствии с ФГОС ДО, который является основой для разработки образовательной программы дошкольного образования. </a:t>
            </a:r>
          </a:p>
          <a:p>
            <a:pPr marL="538163">
              <a:buFont typeface="Arial" pitchFamily="34" charset="0"/>
              <a:buChar char="•"/>
            </a:pPr>
            <a:r>
              <a:rPr lang="ru-RU" sz="2800" dirty="0" smtClean="0"/>
              <a:t>Стандарт включает в себя требования к структуре и объему Программы, условиям реализации Программы, результатам освоения Программы.</a:t>
            </a:r>
          </a:p>
          <a:p>
            <a:pPr marL="538163">
              <a:buFont typeface="Arial" pitchFamily="34" charset="0"/>
              <a:buChar char="•"/>
            </a:pPr>
            <a:r>
              <a:rPr lang="ru-RU" sz="2800" dirty="0" smtClean="0"/>
              <a:t>В Стандарте заложены принципы инклюзивного образования в дошкольной организации (п.2.11.2, п.3.2.2, п. 3.2.7. )</a:t>
            </a:r>
          </a:p>
          <a:p>
            <a:pPr marL="538163"/>
            <a:endParaRPr lang="ru-RU" dirty="0" smtClean="0"/>
          </a:p>
          <a:p>
            <a:pPr marL="179388" lvl="0" indent="-179388">
              <a:buFont typeface="Wingdings" pitchFamily="2" charset="2"/>
              <a:buChar char="ü"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136815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</a:rPr>
              <a:t>«Федеральный государственный образовательный стандарт дошкольного образования», утв. приказом </a:t>
            </a:r>
            <a:r>
              <a:rPr lang="ru-RU" sz="3100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sz="3100" dirty="0" smtClean="0">
                <a:solidFill>
                  <a:srgbClr val="C00000"/>
                </a:solidFill>
              </a:rPr>
              <a:t> РФ от 17 октября 2013 г. № 1155.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r>
              <a:rPr lang="ru-RU" altLang="ru-RU" sz="2700" dirty="0" smtClean="0">
                <a:solidFill>
                  <a:srgbClr val="C00000"/>
                </a:solidFill>
              </a:rPr>
              <a:t>Федеральный государственный образовательный стандарт</a:t>
            </a:r>
            <a:br>
              <a:rPr lang="ru-RU" altLang="ru-RU" sz="2700" dirty="0" smtClean="0">
                <a:solidFill>
                  <a:srgbClr val="C00000"/>
                </a:solidFill>
              </a:rPr>
            </a:br>
            <a:r>
              <a:rPr lang="ru-RU" altLang="ru-RU" sz="2700" dirty="0" smtClean="0">
                <a:solidFill>
                  <a:srgbClr val="C00000"/>
                </a:solidFill>
              </a:rPr>
              <a:t>дошкольного образования</a:t>
            </a:r>
            <a:br>
              <a:rPr lang="ru-RU" altLang="ru-RU" sz="2700" dirty="0" smtClean="0">
                <a:solidFill>
                  <a:srgbClr val="C00000"/>
                </a:solidFill>
              </a:rPr>
            </a:br>
            <a:r>
              <a:rPr lang="ru-RU" altLang="ru-RU" sz="2000" dirty="0" smtClean="0">
                <a:solidFill>
                  <a:srgbClr val="C00000"/>
                </a:solidFill>
              </a:rPr>
              <a:t>(утв. приказом Министерства образования и науки РФ от 17 октября 2013 г. № 1155)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type="body" sz="quarter" idx="10"/>
          </p:nvPr>
        </p:nvSpPr>
        <p:spPr>
          <a:xfrm>
            <a:off x="179512" y="1556792"/>
            <a:ext cx="8784976" cy="4968552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I. Общие положения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II. Требования к структуре образовательной программы дошкольного образования и ее объему.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П.2..11.2 … Содержание коррекционной работы и/или инклюзивного образования включается в Программу, если планируется ее освоение детьми с ограниченными возможностями здоровья. … Содержание данного раздела определяется Организацией самостоятельно.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r>
              <a:rPr lang="ru-RU" altLang="ru-RU" sz="2700" dirty="0" smtClean="0">
                <a:solidFill>
                  <a:srgbClr val="C00000"/>
                </a:solidFill>
              </a:rPr>
              <a:t>Федеральный государственный образовательный стандарт</a:t>
            </a:r>
            <a:br>
              <a:rPr lang="ru-RU" altLang="ru-RU" sz="2700" dirty="0" smtClean="0">
                <a:solidFill>
                  <a:srgbClr val="C00000"/>
                </a:solidFill>
              </a:rPr>
            </a:br>
            <a:r>
              <a:rPr lang="ru-RU" altLang="ru-RU" sz="2700" dirty="0" smtClean="0">
                <a:solidFill>
                  <a:srgbClr val="C00000"/>
                </a:solidFill>
              </a:rPr>
              <a:t>дошкольного образования</a:t>
            </a:r>
            <a:br>
              <a:rPr lang="ru-RU" altLang="ru-RU" sz="2700" dirty="0" smtClean="0">
                <a:solidFill>
                  <a:srgbClr val="C00000"/>
                </a:solidFill>
              </a:rPr>
            </a:br>
            <a:r>
              <a:rPr lang="ru-RU" altLang="ru-RU" sz="2000" dirty="0" smtClean="0">
                <a:solidFill>
                  <a:srgbClr val="C00000"/>
                </a:solidFill>
              </a:rPr>
              <a:t>(утв. приказом Министерства образования и науки РФ от 17 октября 2013 г. № 1155)</a:t>
            </a:r>
            <a:endParaRPr lang="ru-RU" altLang="ru-RU" sz="1600" dirty="0" smtClean="0"/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79512" y="1412776"/>
            <a:ext cx="8784976" cy="4824536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III. Требования к условиям реализации основной образовательной программы дошкольного образования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3.2.2. Для получения без дискриминации качественного образования детьми с ограниченными возможностями здоровья создаются необходимые условия для диагностики и коррекции нарушений развития и социальной адаптации, оказания ранней коррекционной помощи на основе специальных психолого-педагогических подходов и наиболее подходящих для этих детей языков, методов, способов общения и условий, в максимальной степени способствующих получению дошкольного образования, а также социальному развитию этих детей, в том числе посредством организации инклюзивного образования детей с ограниченными возможностями здоровья.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altLang="ru-RU" sz="1800" b="1" dirty="0" smtClean="0">
                <a:solidFill>
                  <a:srgbClr val="C00000"/>
                </a:solidFill>
              </a:rPr>
              <a:t>Приказ </a:t>
            </a:r>
            <a:r>
              <a:rPr lang="ru-RU" altLang="ru-RU" sz="1800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 РФ от 30 августа 2013 г. № 1014 </a:t>
            </a:r>
            <a:br>
              <a:rPr lang="ru-RU" altLang="ru-RU" sz="1800" b="1" dirty="0" smtClean="0">
                <a:solidFill>
                  <a:srgbClr val="C00000"/>
                </a:solidFill>
              </a:rPr>
            </a:br>
            <a:r>
              <a:rPr lang="ru-RU" altLang="ru-RU" sz="1800" b="1" dirty="0" smtClean="0">
                <a:solidFill>
                  <a:srgbClr val="C00000"/>
                </a:solidFill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Образовательная организация обеспечивает  получение   дошкольного образования, присмотр и уход за воспитанниками в возрасте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от двух месяцев до прекращения образовательных отношений.</a:t>
            </a:r>
            <a:r>
              <a:rPr lang="ru-RU" altLang="ru-RU" sz="1800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Группы могут иметь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общеразвивающую, компенсирующую, оздоровительную  или комбинированную направленность</a:t>
            </a:r>
            <a:r>
              <a:rPr lang="ru-RU" altLang="ru-RU" sz="1800" dirty="0" smtClean="0">
                <a:solidFill>
                  <a:srgbClr val="C00000"/>
                </a:solidFill>
              </a:rPr>
              <a:t>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Содержание  дошкольного  образования  и  условия    организации обучения и  воспитания  детей  с  ограниченными  возможностями   здоровья определяются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адаптированной образовательной программой</a:t>
            </a:r>
            <a:r>
              <a:rPr lang="ru-RU" altLang="ru-RU" sz="1800" dirty="0" smtClean="0">
                <a:solidFill>
                  <a:srgbClr val="C00000"/>
                </a:solidFill>
              </a:rPr>
              <a:t>, а для   инвалидов также  в  соответствии   с  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индивидуальной   программой     реабилитации </a:t>
            </a:r>
            <a:r>
              <a:rPr lang="ru-RU" altLang="ru-RU" sz="1800" dirty="0" smtClean="0">
                <a:solidFill>
                  <a:srgbClr val="C00000"/>
                </a:solidFill>
              </a:rPr>
              <a:t>инвалида.  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17. В образовательных организациях, осуществляющих   образовательную деятельность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по адаптированным  образовательным  программам   дошкольного образования</a:t>
            </a:r>
            <a:r>
              <a:rPr lang="ru-RU" altLang="ru-RU" sz="1800" dirty="0" smtClean="0">
                <a:solidFill>
                  <a:srgbClr val="C00000"/>
                </a:solidFill>
              </a:rPr>
              <a:t>, должны  быть  созданы  специальные  условия  для   получения дошкольного   образования   детьми   с   ограниченными      возможностями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1600" b="1" smtClean="0"/>
              <a:t>«Санитарно эпидемиологические требования к устройству, содержанию и организации режима работы дошкольных образовательных организаций»</a:t>
            </a:r>
            <a:br>
              <a:rPr lang="ru-RU" altLang="ru-RU" sz="1600" b="1" smtClean="0"/>
            </a:br>
            <a:r>
              <a:rPr lang="ru-RU" altLang="ru-RU" sz="1600" b="1" smtClean="0"/>
              <a:t> Постановление Главного государственного санитарного врача Российской Федерации от 15 мая 2013 г. № 26</a:t>
            </a:r>
            <a:r>
              <a:rPr lang="ru-RU" altLang="ru-RU" sz="1400" b="1" smtClean="0"/>
              <a:t/>
            </a:r>
            <a:br>
              <a:rPr lang="ru-RU" altLang="ru-RU" sz="1400" b="1" smtClean="0"/>
            </a:br>
            <a:endParaRPr lang="ru-RU" altLang="ru-RU" sz="1400" smtClean="0"/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1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400" dirty="0" smtClean="0"/>
              <a:t>Допускается </a:t>
            </a:r>
            <a:r>
              <a:rPr lang="ru-RU" sz="1400" dirty="0"/>
              <a:t>организовывать разновозрастные (смешанные) группы детей в </a:t>
            </a:r>
            <a:r>
              <a:rPr lang="ru-RU" sz="1400" dirty="0" smtClean="0"/>
              <a:t>дошкольных образовательных </a:t>
            </a:r>
            <a:r>
              <a:rPr lang="ru-RU" sz="1400" dirty="0"/>
              <a:t>организациях компенсирующей направленности с учетом возможности организации в них режима дня, соответствующего анатомо-физиологическим особенностям каждой возрастной группы.</a:t>
            </a:r>
          </a:p>
          <a:p>
            <a:pPr>
              <a:defRPr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341438"/>
          <a:ext cx="878497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4336"/>
                <a:gridCol w="1438919"/>
                <a:gridCol w="12117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1.11</a:t>
                      </a:r>
                      <a:r>
                        <a:rPr lang="ru-RU" sz="1400" b="1" dirty="0" smtClean="0"/>
                        <a:t>. Рекомендуемое количество детей в группах компенсирующей направленности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3 лет, не более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старше 3 лет, не более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для детей с тяжелыми нарушениями речи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для детей с фонетико-фонематическими нарушениями речи в возрасте старше 3 лет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для детей с нарушениями опорно-двигательного аппарата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для детей с задержкой психического развития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для детей с умственной отсталостью легкой степени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для детей с умственной отсталостью умеренной, тяжелой в возрасте старше 3 лет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для детей с аутизмом только в возрасте старше 3 лет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для детей со сложным дефектом (имеющих сочетание 2 или более недостатков в физическом и (или) психическом развитии)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1600" b="1" smtClean="0"/>
              <a:t>«Санитарно эпидемиологические требования к устройству, содержанию и организации режима работы дошкольных образовательных организаций»</a:t>
            </a:r>
            <a:br>
              <a:rPr lang="ru-RU" altLang="ru-RU" sz="1600" b="1" smtClean="0"/>
            </a:br>
            <a:r>
              <a:rPr lang="ru-RU" altLang="ru-RU" sz="1600" b="1" smtClean="0"/>
              <a:t> Постановление Главного государственного санитарного врача Российской Федерации от 15 мая 2013 г. № 26</a:t>
            </a:r>
            <a:r>
              <a:rPr lang="ru-RU" altLang="ru-RU" sz="1200" b="1" smtClean="0"/>
              <a:t/>
            </a:r>
            <a:br>
              <a:rPr lang="ru-RU" altLang="ru-RU" sz="1200" b="1" smtClean="0"/>
            </a:br>
            <a:endParaRPr lang="ru-RU" altLang="ru-RU" sz="1400" smtClean="0"/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1600" dirty="0"/>
              <a:t>1.12. В дошкольных образовательных организациях, комплектование групп </a:t>
            </a:r>
            <a:r>
              <a:rPr lang="ru-RU" sz="1600" b="1" dirty="0"/>
              <a:t>комбинированной направленности, реализующих совместное образование здоровых детей и детей с ограниченными возможностями</a:t>
            </a:r>
            <a:r>
              <a:rPr lang="ru-RU" sz="1600" dirty="0"/>
              <a:t>, осуществляется в соответствии с учетом особенностей психофизического развития и возможностей воспитанников.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600" dirty="0"/>
              <a:t>Рекомендуемое количество детей в группах комбинированной направленности</a:t>
            </a:r>
            <a:r>
              <a:rPr lang="ru-RU" sz="1600" dirty="0" smtClean="0"/>
              <a:t>: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1600" dirty="0"/>
          </a:p>
          <a:p>
            <a:pPr algn="just">
              <a:buFont typeface="Wingdings" pitchFamily="2" charset="2"/>
              <a:buNone/>
              <a:defRPr/>
            </a:pP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492896"/>
          <a:ext cx="8568952" cy="383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729"/>
                <a:gridCol w="2328045"/>
                <a:gridCol w="4520178"/>
              </a:tblGrid>
              <a:tr h="56443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Всего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 том числе, детей с ограниченными возможностями здоровья</a:t>
                      </a:r>
                      <a:endParaRPr lang="ru-RU" sz="1100" dirty="0"/>
                    </a:p>
                  </a:txBody>
                  <a:tcPr/>
                </a:tc>
              </a:tr>
              <a:tr h="604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j-lt"/>
                        </a:rPr>
                        <a:t>до 3 лет 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10 детей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3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0885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старше 3 лет: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10 детей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3 глухих детей, или слепых детей, или детей с нарушениями опорно-двигательного аппарата, или детей с умственной отсталостью умеренной, тяжелой, или детей со сложным дефектом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1088545">
                <a:tc>
                  <a:txBody>
                    <a:bodyPr/>
                    <a:lstStyle/>
                    <a:p>
                      <a:endParaRPr lang="ru-RU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15 детей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4 слабовидящих и (или) детей с </a:t>
                      </a:r>
                      <a:r>
                        <a:rPr lang="ru-RU" sz="1200" dirty="0" err="1" smtClean="0">
                          <a:latin typeface="+mj-lt"/>
                        </a:rPr>
                        <a:t>амблиопией</a:t>
                      </a:r>
                      <a:r>
                        <a:rPr lang="ru-RU" sz="1200" dirty="0" smtClean="0">
                          <a:latin typeface="+mj-lt"/>
                        </a:rPr>
                        <a:t> и (или) косоглазием, или слабослышащих детей, или детей, имеющих тяжелые нарушения речи, или детей с умственной отсталостью легкой степени;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  <a:tr h="490517">
                <a:tc>
                  <a:txBody>
                    <a:bodyPr/>
                    <a:lstStyle/>
                    <a:p>
                      <a:endParaRPr lang="ru-RU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17 детей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не более 5 детей с задержкой психического развития.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Нормативно-правовые акты РФ</a:t>
            </a: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b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Обучение детей с ОВЗ в ДОО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0" y="836712"/>
            <a:ext cx="9144000" cy="61653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ФЗ «Об образовании в РФ» (от 29.12.2012 № 273- ФЗ);</a:t>
            </a:r>
            <a:endPara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   государственный образовательный  стандарт  дошкольного  образования, утвержден Приказом Министерства образования и науки РФ от 17 октября 2013 г. № 1155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«Порядок  организации и осуществления образовательной деятельности по основным  общеобразовательным программам — образовательным программам дошкольного образования», утвержден приказом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РФ от 30 августа 2013 г. № 1014 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организаций»: Постановление Главного государственного санитарного врача РФ от 15 мая 2013 г. № 26 //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Департамента государственной политики в сфере общего образования Министерства образования и науки РФ от 28 февраля 2014 г. № 08-249 «Комментарии к ФГОС дошкольного образования».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РФ от 10 января 2014г. № 08-5 «О соблюдении организациями, осуществляющими образовательную деятельность, требований, установленных федеральным государственным образовательным стандартом дошкольного образования».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дошкольного образования (одобрена решением федерального УМО по общему образованию протокол от 20 мая 2015 г. № 2/15)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8 апреля 2014 г. № 293 «Об утверждении Порядка приема на обучение по образовательным программам дошкольного образования»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 утверждении Положения о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комиссии» (приказ от 20.09.2013 №1082) </a:t>
            </a:r>
          </a:p>
          <a:p>
            <a:pPr marL="179388" indent="-179388"/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1739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7920880" cy="10081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dirty="0" smtClean="0">
                <a:latin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</a:rPr>
              <a:t> </a:t>
            </a:r>
            <a:r>
              <a:rPr lang="ru-RU" altLang="ru-RU" sz="2700" b="1" u="sng" dirty="0" smtClean="0">
                <a:latin typeface="Times New Roman" pitchFamily="18" charset="0"/>
              </a:rPr>
              <a:t>Федеральный закон от 3 мая 2012 г. № 46-ФЗ</a:t>
            </a:r>
            <a:br>
              <a:rPr lang="ru-RU" altLang="ru-RU" sz="2700" b="1" u="sng" dirty="0" smtClean="0">
                <a:latin typeface="Times New Roman" pitchFamily="18" charset="0"/>
              </a:rPr>
            </a:br>
            <a:r>
              <a:rPr lang="ru-RU" altLang="ru-RU" sz="2700" b="1" u="sng" dirty="0" smtClean="0">
                <a:solidFill>
                  <a:srgbClr val="000000"/>
                </a:solidFill>
                <a:latin typeface="Times New Roman" pitchFamily="18" charset="0"/>
              </a:rPr>
              <a:t>«О ратификации Конвенции о правах инвалидов»</a:t>
            </a:r>
            <a:br>
              <a:rPr lang="ru-RU" altLang="ru-RU" sz="2700" b="1" u="sng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altLang="ru-RU" sz="2400" b="1" u="sng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79512" y="1340768"/>
            <a:ext cx="8784976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i="1" dirty="0" smtClean="0">
                <a:solidFill>
                  <a:srgbClr val="C00000"/>
                </a:solidFill>
              </a:rPr>
              <a:t>В соответствии с Конвенцией, образование должно быть направлено на:</a:t>
            </a:r>
            <a:endParaRPr lang="ru-RU" altLang="ru-RU" sz="2400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развитие умственных и физических способностей в самом полном объеме;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доступ инвалидов к образованию в местах своего непосредственного проживания, при котором обеспечивается разумное удовлетворение потребностей лица;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предоставление эффективных </a:t>
            </a:r>
            <a:r>
              <a:rPr lang="ru-RU" altLang="ru-RU" sz="2400" b="1" i="1" dirty="0" smtClean="0">
                <a:solidFill>
                  <a:srgbClr val="C00000"/>
                </a:solidFill>
              </a:rPr>
              <a:t>мер индивидуальной поддержки в общей системе образования, </a:t>
            </a:r>
            <a:r>
              <a:rPr lang="ru-RU" altLang="ru-RU" sz="2400" dirty="0" smtClean="0">
                <a:solidFill>
                  <a:srgbClr val="C00000"/>
                </a:solidFill>
              </a:rPr>
              <a:t>облегчающих процесс обучения</a:t>
            </a:r>
            <a:r>
              <a:rPr lang="ru-RU" altLang="ru-RU" sz="2400" b="1" i="1" dirty="0" smtClean="0">
                <a:solidFill>
                  <a:srgbClr val="C00000"/>
                </a:solidFill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C00000"/>
                </a:solidFill>
                <a:latin typeface="Arial" charset="0"/>
              </a:rPr>
              <a:t>Статья 24. ….государство обязано обеспечить равный доступ для всех детей с инвалидностью к образованию, и это должно происходить путем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rial" charset="0"/>
              </a:rPr>
              <a:t>обеспечения </a:t>
            </a:r>
            <a:r>
              <a:rPr lang="ru-RU" altLang="ru-RU" sz="2400" b="1" i="1" dirty="0" err="1" smtClean="0">
                <a:solidFill>
                  <a:srgbClr val="C00000"/>
                </a:solidFill>
                <a:latin typeface="Arial" charset="0"/>
              </a:rPr>
              <a:t>инклюзивности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rial" charset="0"/>
              </a:rPr>
              <a:t> системы образования.</a:t>
            </a:r>
            <a:endParaRPr lang="ru-RU" altLang="ru-RU" sz="2400" b="1" i="1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141277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«Федеральный государственный образовательный стандарт дошкольного образования», утв. приказом </a:t>
            </a:r>
            <a:r>
              <a:rPr lang="ru-RU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dirty="0" smtClean="0">
                <a:solidFill>
                  <a:srgbClr val="C00000"/>
                </a:solidFill>
              </a:rPr>
              <a:t> РФ от 17 октября 2013 г. № 1155. </a:t>
            </a:r>
          </a:p>
          <a:p>
            <a:pPr marL="538163">
              <a:buFont typeface="Arial" pitchFamily="34" charset="0"/>
              <a:buChar char="•"/>
            </a:pPr>
            <a:r>
              <a:rPr lang="ru-RU" dirty="0" smtClean="0"/>
              <a:t>Образовательная деятельность в детском саду выстраивается в соответствии с ФГОС ДО, который является основой для разработки образовательной программы дошкольного образования. </a:t>
            </a:r>
          </a:p>
          <a:p>
            <a:pPr marL="538163">
              <a:buFont typeface="Arial" pitchFamily="34" charset="0"/>
              <a:buChar char="•"/>
            </a:pPr>
            <a:r>
              <a:rPr lang="ru-RU" dirty="0" smtClean="0"/>
              <a:t>Стандарт включает в себя требования к структуре и объему Программы, условиям реализации Программы, результатам освоения Программы.</a:t>
            </a:r>
          </a:p>
          <a:p>
            <a:pPr marL="538163">
              <a:buFont typeface="Arial" pitchFamily="34" charset="0"/>
              <a:buChar char="•"/>
            </a:pPr>
            <a:r>
              <a:rPr lang="ru-RU" dirty="0" smtClean="0"/>
              <a:t>В Стандарте заложены принципы инклюзивного образования в дошкольной организации (п.2.11.2, п.3.2.2, п. 3.2.7. )</a:t>
            </a:r>
          </a:p>
          <a:p>
            <a:pPr marL="538163"/>
            <a:endParaRPr lang="ru-RU" dirty="0" smtClean="0"/>
          </a:p>
          <a:p>
            <a:pPr marL="179388" lvl="0" indent="-179388">
              <a:buFont typeface="Wingdings" pitchFamily="2" charset="2"/>
              <a:buChar char="ü"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59024" y="2852936"/>
            <a:ext cx="8784976" cy="56886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2200" b="1" dirty="0" smtClean="0"/>
              <a:t>Федеральный закон от 29.12.2012 N 273-ФЗ</a:t>
            </a:r>
            <a:br>
              <a:rPr lang="ru-RU" altLang="ru-RU" sz="2200" b="1" dirty="0" smtClean="0"/>
            </a:br>
            <a:r>
              <a:rPr lang="ru-RU" altLang="ru-RU" sz="2200" b="1" dirty="0" smtClean="0"/>
              <a:t>(ред. от 23.07.2013)  «Об образовании в Российской Федерации»</a:t>
            </a: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>Статья 2. Основные понятия, используемые в настоящем Федеральном законе</a:t>
            </a:r>
            <a:endParaRPr lang="ru-RU" altLang="ru-RU" sz="1800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4) </a:t>
            </a:r>
            <a:r>
              <a:rPr lang="ru-RU" b="1" dirty="0" smtClean="0">
                <a:solidFill>
                  <a:srgbClr val="C00000"/>
                </a:solidFill>
              </a:rPr>
              <a:t>уровень образования </a:t>
            </a:r>
            <a:r>
              <a:rPr lang="ru-RU" dirty="0" smtClean="0">
                <a:solidFill>
                  <a:srgbClr val="C00000"/>
                </a:solidFill>
              </a:rPr>
              <a:t>- завершенный цикл образования, характеризующийся определенной единой </a:t>
            </a:r>
            <a:r>
              <a:rPr lang="ru-RU" b="1" dirty="0" smtClean="0">
                <a:solidFill>
                  <a:srgbClr val="C00000"/>
                </a:solidFill>
              </a:rPr>
              <a:t>совокупностью требований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6) федеральный государственный образовательный стандарт - </a:t>
            </a:r>
            <a:r>
              <a:rPr lang="ru-RU" b="1" dirty="0" smtClean="0">
                <a:solidFill>
                  <a:srgbClr val="C00000"/>
                </a:solidFill>
              </a:rPr>
              <a:t>совокупность обязательных требований</a:t>
            </a:r>
            <a:r>
              <a:rPr lang="ru-RU" dirty="0" smtClean="0">
                <a:solidFill>
                  <a:srgbClr val="C00000"/>
                </a:solidFill>
              </a:rPr>
              <a:t> к образованию определенного уровня…..;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9) </a:t>
            </a:r>
            <a:r>
              <a:rPr lang="ru-RU" b="1" dirty="0" smtClean="0">
                <a:solidFill>
                  <a:srgbClr val="C00000"/>
                </a:solidFill>
              </a:rPr>
              <a:t>образовательная программа </a:t>
            </a:r>
            <a:r>
              <a:rPr lang="ru-RU" dirty="0" smtClean="0">
                <a:solidFill>
                  <a:srgbClr val="C00000"/>
                </a:solidFill>
              </a:rPr>
              <a:t>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10) </a:t>
            </a:r>
            <a:r>
              <a:rPr lang="ru-RU" b="1" dirty="0" smtClean="0">
                <a:solidFill>
                  <a:srgbClr val="C00000"/>
                </a:solidFill>
              </a:rPr>
              <a:t>примерная основная образовательная программа </a:t>
            </a:r>
            <a:r>
              <a:rPr lang="ru-RU" dirty="0" smtClean="0">
                <a:solidFill>
                  <a:srgbClr val="C00000"/>
                </a:solidFill>
              </a:rPr>
              <a:t>- учебно-методическая документация 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компонентов), определяющая рекомендуемые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программы;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rgbClr val="C00000"/>
                </a:solidFill>
              </a:rPr>
              <a:t>Статья 11. Федеральные государственные образовательные стандарты и федеральные государственные требования. Образовательные стандарты</a:t>
            </a:r>
            <a:r>
              <a:rPr lang="ru-RU" altLang="ru-RU" sz="2000" dirty="0" smtClean="0">
                <a:solidFill>
                  <a:srgbClr val="C00000"/>
                </a:solidFill>
              </a:rPr>
              <a:t/>
            </a:r>
            <a:br>
              <a:rPr lang="ru-RU" altLang="ru-RU" sz="2000" dirty="0" smtClean="0">
                <a:solidFill>
                  <a:srgbClr val="C00000"/>
                </a:solidFill>
              </a:rPr>
            </a:br>
            <a:endParaRPr lang="ru-RU" altLang="ru-RU" sz="2000" dirty="0" smtClean="0">
              <a:solidFill>
                <a:srgbClr val="C00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179512" y="1169368"/>
            <a:ext cx="8784976" cy="5688632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Федеральные государственные образовательные стандарты и федеральные государственные требования обеспечивают: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единство образовательного пространства Российской Федерации;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преемственность основных образовательных программ;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вариативность содержания 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Федеральные государственные образовательные стандарты включают в себя требования к: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результатам освоения основных образовательных программ.</a:t>
            </a:r>
          </a:p>
          <a:p>
            <a:pPr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dirty="0" smtClean="0"/>
              <a:t>Статья 11. Федеральные государственные образовательные стандарты и федеральные государственные требования. Образовательные стандарты</a:t>
            </a:r>
            <a:endParaRPr lang="ru-RU" alt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000" dirty="0" smtClean="0"/>
              <a:t>4. Федеральными государственными образовательными стандартами устанавливаются </a:t>
            </a:r>
            <a:r>
              <a:rPr lang="ru-RU" sz="2000" b="1" dirty="0" smtClean="0"/>
              <a:t>сроки получения </a:t>
            </a:r>
            <a:r>
              <a:rPr lang="ru-RU" sz="2000" dirty="0" smtClean="0"/>
              <a:t>общего образования (ФГОС ДО, НОО и  ООО – дети с ОВЗ +1 год)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000" dirty="0" smtClean="0"/>
              <a:t>5. Федеральные государственные образовательные стандарты общего образования разрабатываются </a:t>
            </a:r>
            <a:r>
              <a:rPr lang="ru-RU" sz="2000" b="1" dirty="0" smtClean="0"/>
              <a:t>по уровням образования</a:t>
            </a:r>
          </a:p>
          <a:p>
            <a:pPr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Статья 12. Образовательные программы</a:t>
            </a:r>
            <a:r>
              <a:rPr lang="ru-RU" altLang="ru-RU" sz="2400" dirty="0" smtClean="0">
                <a:solidFill>
                  <a:srgbClr val="C00000"/>
                </a:solidFill>
              </a:rPr>
              <a:t/>
            </a:r>
            <a:br>
              <a:rPr lang="ru-RU" altLang="ru-RU" sz="2400" dirty="0" smtClean="0">
                <a:solidFill>
                  <a:srgbClr val="C00000"/>
                </a:solidFill>
              </a:rPr>
            </a:br>
            <a:endParaRPr lang="ru-RU" alt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1. Образовательные программы определяют содержание образования.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3. К основным образовательным программам относятся: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основные </a:t>
            </a:r>
            <a:r>
              <a:rPr lang="ru-RU" b="1" dirty="0">
                <a:solidFill>
                  <a:srgbClr val="C00000"/>
                </a:solidFill>
              </a:rPr>
              <a:t>общеобразовательные программы </a:t>
            </a:r>
            <a:r>
              <a:rPr lang="ru-RU" dirty="0">
                <a:solidFill>
                  <a:srgbClr val="C00000"/>
                </a:solidFill>
              </a:rPr>
              <a:t>- образовательные программы дошкольного образования, </a:t>
            </a:r>
            <a:r>
              <a:rPr lang="ru-RU" dirty="0" smtClean="0">
                <a:solidFill>
                  <a:srgbClr val="C00000"/>
                </a:solidFill>
              </a:rPr>
              <a:t>образовательные </a:t>
            </a:r>
            <a:r>
              <a:rPr lang="ru-RU" dirty="0">
                <a:solidFill>
                  <a:srgbClr val="C00000"/>
                </a:solidFill>
              </a:rPr>
              <a:t>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5. </a:t>
            </a:r>
            <a:r>
              <a:rPr lang="ru-RU" b="1" dirty="0">
                <a:solidFill>
                  <a:srgbClr val="C00000"/>
                </a:solidFill>
              </a:rPr>
              <a:t>Образовательные программы самостоятельно разрабатываются и утверждаются организацией, осуществляющей образовательную деятельность</a:t>
            </a:r>
            <a:r>
              <a:rPr lang="ru-RU" dirty="0">
                <a:solidFill>
                  <a:srgbClr val="C00000"/>
                </a:solidFill>
              </a:rPr>
              <a:t>, если настоящим Федеральным законом не установлено иное.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7. Организации, осуществляющие образовательную деятельность по имеющим государственную аккредитацию образовательным </a:t>
            </a:r>
            <a:r>
              <a:rPr lang="ru-RU" dirty="0" smtClean="0">
                <a:solidFill>
                  <a:srgbClr val="C00000"/>
                </a:solidFill>
              </a:rPr>
              <a:t>программам….., </a:t>
            </a:r>
            <a:r>
              <a:rPr lang="ru-RU" dirty="0">
                <a:solidFill>
                  <a:srgbClr val="C00000"/>
                </a:solidFill>
              </a:rPr>
              <a:t>разрабатывают образовательные программы в соответствии с федеральными государственными образовательными стандартами и </a:t>
            </a:r>
            <a:r>
              <a:rPr lang="ru-RU" b="1" dirty="0">
                <a:solidFill>
                  <a:srgbClr val="C00000"/>
                </a:solidFill>
              </a:rPr>
              <a:t>с учетом соответствующих примерных основных образовательных программ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9. Примерные основные образовательные программы разрабатываются с учетом их уровня и направленности на основе федеральных государственных образовательных </a:t>
            </a:r>
            <a:r>
              <a:rPr lang="ru-RU" dirty="0" smtClean="0">
                <a:solidFill>
                  <a:srgbClr val="C00000"/>
                </a:solidFill>
              </a:rPr>
              <a:t>стандартов...</a:t>
            </a:r>
            <a:endParaRPr lang="ru-RU" dirty="0">
              <a:solidFill>
                <a:srgbClr val="C00000"/>
              </a:solidFill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ru-RU" sz="1800" dirty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2321</Words>
  <Application>Microsoft Office PowerPoint</Application>
  <PresentationFormat>Экран (4:3)</PresentationFormat>
  <Paragraphs>169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Международные нормативно-правовые акты Обучение детей с ОВЗ</vt:lpstr>
      <vt:lpstr>Нормативно-правовые акты РФ  Обучение детей с ОВЗ в ДОО</vt:lpstr>
      <vt:lpstr>  Федеральный закон от 3 мая 2012 г. № 46-ФЗ «О ратификации Конвенции о правах инвалидов» </vt:lpstr>
      <vt:lpstr>Слайд 5</vt:lpstr>
      <vt:lpstr> Федеральный закон от 29.12.2012 N 273-ФЗ (ред. от 23.07.2013)  «Об образовании в Российской Федерации» Статья 2. Основные понятия, используемые в настоящем Федеральном законе</vt:lpstr>
      <vt:lpstr>Статья 11. Федеральные государственные образовательные стандарты и федеральные государственные требования. Образовательные стандарты </vt:lpstr>
      <vt:lpstr>Статья 11. Федеральные государственные образовательные стандарты и федеральные государственные требования. Образовательные стандарты</vt:lpstr>
      <vt:lpstr>Статья 12. Образовательные программы </vt:lpstr>
      <vt:lpstr>Федеральный закон от 29.12.2012 № 273-ФЗ «Об образовании в Российской Федерации», ст. 2</vt:lpstr>
      <vt:lpstr> Статья 55. Общие требования к приему на обучение в организацию, осуществляющую образовательную деятельность</vt:lpstr>
      <vt:lpstr>Статья 79. Организация получения образования обучающимися с ограниченными возможностями здоровья</vt:lpstr>
      <vt:lpstr>Статья 79. Организация получения образования обучающимися с ограниченными возможностями здоровья</vt:lpstr>
      <vt:lpstr>Статья 34. Основные права обучающихся и меры их социальной поддержки и стимулирования</vt:lpstr>
      <vt:lpstr>Статья 79. Организация получения образования обучающимися с ограниченными возможностями здоровья</vt:lpstr>
      <vt:lpstr> Статья 44. Права, обязанности и ответственность в сфере образования родителей (законных представителей) несовершеннолетних обучающихся</vt:lpstr>
      <vt:lpstr>Федеральный закон Российской Федерации от 29 декабря 2012 г. N 273-ФЗ "Об образовании в Российской Федерации" </vt:lpstr>
      <vt:lpstr>Статья 48. Обязанности и ответственность педагогических работников</vt:lpstr>
      <vt:lpstr>Статья 15. Сетевая форма реализации образовательных программ</vt:lpstr>
      <vt:lpstr>«Федеральный государственный образовательный стандарт дошкольного образования», утв. приказом Минобрнауки РФ от 17 октября 2013 г. № 1155. </vt:lpstr>
      <vt:lpstr> Федеральный государственный образовательный стандарт дошкольного образования (утв. приказом Министерства образования и науки РФ от 17 октября 2013 г. № 1155)</vt:lpstr>
      <vt:lpstr> Федеральный государственный образовательный стандарт дошкольного образования (утв. приказом Министерства образования и науки РФ от 17 октября 2013 г. № 1155)</vt:lpstr>
      <vt:lpstr>Приказ Минобрнауки РФ от 30 августа 2013 г. № 1014 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vt:lpstr>
      <vt:lpstr>«Санитарно эпидемиологические требования к устройству, содержанию и организации режима работы дошкольных образовательных организаций»  Постановление Главного государственного санитарного врача Российской Федерации от 15 мая 2013 г. № 26 </vt:lpstr>
      <vt:lpstr>«Санитарно эпидемиологические требования к устройству, содержанию и организации режима работы дошкольных образовательных организаций»  Постановление Главного государственного санитарного врача Российской Федерации от 15 мая 2013 г. № 26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30</cp:revision>
  <dcterms:created xsi:type="dcterms:W3CDTF">2017-05-02T05:07:46Z</dcterms:created>
  <dcterms:modified xsi:type="dcterms:W3CDTF">2018-08-25T17:15:02Z</dcterms:modified>
</cp:coreProperties>
</file>