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293DC-8F43-4DDD-8E07-4794EB9F0D10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D5369-A909-4F2F-A05E-BFF13C62A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8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D5369-A909-4F2F-A05E-BFF13C62A3E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14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A9E2-4AC2-4207-9BE1-B07A7A1A3D72}" type="datetime1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E9CB6-178C-4D33-993D-8F968A8ADD35}" type="datetime1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9BE29-EB54-41E1-97F4-7890BE43A0FC}" type="datetime1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A84E0-BE53-42F2-8E1F-E8C638F6CE8C}" type="datetime1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A9BCE-F2A0-4443-91A5-3D9454F3F26C}" type="datetime1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C53E-277F-4BEA-85DE-CBA4AFC5B395}" type="datetime1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3CDFB-B7D2-4EAB-92A9-2442EDC6B480}" type="datetime1">
              <a:rPr lang="ru-RU" smtClean="0"/>
              <a:t>11.02.2019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CCB75-B859-43D0-B6A0-C98B0989D8CC}" type="datetime1">
              <a:rPr lang="ru-RU" smtClean="0"/>
              <a:t>11.02.2019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6231-8917-4619-A801-B01209245E84}" type="datetime1">
              <a:rPr lang="ru-RU" smtClean="0"/>
              <a:t>11.02.2019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447E1-CD85-47CD-97FC-D0874D425A77}" type="datetime1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C3C9-E961-4BB3-B630-2D9887DBAB5F}" type="datetime1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34B9A-08C1-4A02-B9B3-FEF85BFACF8D}" type="datetime1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Данилова Ольга Анатольевна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4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060848"/>
            <a:ext cx="827256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Блокадный </a:t>
            </a:r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дневник</a:t>
            </a:r>
          </a:p>
          <a:p>
            <a:pPr algn="ctr"/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6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Тани Савичевой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515719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 flipH="1" flipV="1">
            <a:off x="8918767" y="5301208"/>
            <a:ext cx="45720" cy="1175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ochen_grustnaya_melodiya_-_ochen_grustnaya_melodi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840" y="5375612"/>
            <a:ext cx="609600" cy="609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71800" y="4581128"/>
            <a:ext cx="54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Автор:</a:t>
            </a:r>
            <a:endParaRPr lang="ru-RU" dirty="0"/>
          </a:p>
          <a:p>
            <a:pPr algn="r"/>
            <a:r>
              <a:rPr lang="ru-RU" b="1" dirty="0"/>
              <a:t>Шумихина Анжелика  Владимировна </a:t>
            </a:r>
            <a:endParaRPr lang="ru-RU" dirty="0"/>
          </a:p>
          <a:p>
            <a:pPr algn="r"/>
            <a:r>
              <a:rPr lang="ru-RU" b="1" dirty="0"/>
              <a:t>Воспитатель 1 квалификационной категории </a:t>
            </a:r>
            <a:endParaRPr lang="ru-RU" dirty="0"/>
          </a:p>
          <a:p>
            <a:pPr algn="r"/>
            <a:r>
              <a:rPr lang="ru-RU" b="1" dirty="0"/>
              <a:t>МКДОУ «Детский сад «Им. 1 Мая»</a:t>
            </a:r>
            <a:endParaRPr lang="ru-RU" dirty="0"/>
          </a:p>
          <a:p>
            <a:pPr algn="r"/>
            <a:r>
              <a:rPr lang="ru-RU" b="1" dirty="0"/>
              <a:t>Свердловская обл. </a:t>
            </a:r>
            <a:r>
              <a:rPr lang="ru-RU" b="1" dirty="0" err="1"/>
              <a:t>Талицкий</a:t>
            </a:r>
            <a:r>
              <a:rPr lang="ru-RU" b="1" dirty="0"/>
              <a:t> р-н. пос. Троицкий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8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1"/>
          <p:cNvSpPr>
            <a:spLocks noGrp="1"/>
          </p:cNvSpPr>
          <p:nvPr/>
        </p:nvSpPr>
        <p:spPr>
          <a:xfrm>
            <a:off x="179512" y="1277854"/>
            <a:ext cx="4574870" cy="511971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   На букву "Л" Таня записывает: "Лека умер 17 марта в 5 </a:t>
            </a:r>
            <a:r>
              <a:rPr lang="ru-RU" dirty="0" err="1" smtClean="0"/>
              <a:t>часутр</a:t>
            </a:r>
            <a:r>
              <a:rPr lang="ru-RU" dirty="0" smtClean="0"/>
              <a:t> в 1942 г", соединив два слова в одно. Прячет его в, украшенную палехской росписью, шкатулку, в которой хранятся семейные реликвии - мамина фата и венчальные свечи. Вместе с ними лежат Свидетельства о смерти папы, Жени, бабушки, а теперь и Лёки.</a:t>
            </a:r>
          </a:p>
          <a:p>
            <a:endParaRPr lang="ru-RU" dirty="0"/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462551" y="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Запись на букву «Л»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таня савичева"/>
          <p:cNvPicPr/>
          <p:nvPr/>
        </p:nvPicPr>
        <p:blipFill>
          <a:blip r:embed="rId3"/>
          <a:srcRect l="34474" t="13725" r="48530" b="47549"/>
          <a:stretch>
            <a:fillRect/>
          </a:stretch>
        </p:blipFill>
        <p:spPr bwMode="auto">
          <a:xfrm>
            <a:off x="5004048" y="1277854"/>
            <a:ext cx="3796872" cy="4810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1"/>
          <p:cNvSpPr>
            <a:spLocks noGrp="1"/>
          </p:cNvSpPr>
          <p:nvPr/>
        </p:nvSpPr>
        <p:spPr>
          <a:xfrm>
            <a:off x="3923928" y="1033013"/>
            <a:ext cx="4752528" cy="536803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 </a:t>
            </a:r>
            <a:r>
              <a:rPr lang="ru-RU" sz="2800" dirty="0" smtClean="0"/>
              <a:t>Но голод продолжает своё подлое дело: алиментарная дистрофия, цинга, кишечные заболевания, туберкулёз уносят жизни тысяч ленинградцев. И к Савичевым вновь врывается горе. В записной книжке на букву "В" появляются сбивчивые строчки : "Дядя Вася умер в 13 </a:t>
            </a:r>
            <a:r>
              <a:rPr lang="ru-RU" sz="2800" dirty="0" err="1" smtClean="0"/>
              <a:t>апр</a:t>
            </a:r>
            <a:r>
              <a:rPr lang="ru-RU" sz="2800" dirty="0" smtClean="0"/>
              <a:t> 2 ч ночь 1942 г".</a:t>
            </a:r>
          </a:p>
          <a:p>
            <a:endParaRPr lang="ru-RU" sz="2800" dirty="0"/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628680" y="-34607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effectLst/>
              </a:rPr>
              <a:t>Запись на букву «В»</a:t>
            </a:r>
            <a:endParaRPr lang="ru-RU" sz="6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Рисунок 6" descr="таня савичева"/>
          <p:cNvPicPr/>
          <p:nvPr/>
        </p:nvPicPr>
        <p:blipFill>
          <a:blip r:embed="rId3"/>
          <a:srcRect l="51800" t="15686" r="32551" b="47304"/>
          <a:stretch>
            <a:fillRect/>
          </a:stretch>
        </p:blipFill>
        <p:spPr bwMode="auto">
          <a:xfrm>
            <a:off x="467544" y="3573016"/>
            <a:ext cx="2678184" cy="310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C:\Documents and Settings\Admin\Рабочий стол\Новая папка (3)\обновление1\04.jpg"/>
          <p:cNvPicPr>
            <a:picLocks/>
          </p:cNvPicPr>
          <p:nvPr/>
        </p:nvPicPr>
        <p:blipFill>
          <a:blip r:embed="rId4"/>
          <a:srcRect l="3166" r="61266" b="45040"/>
          <a:stretch>
            <a:fillRect/>
          </a:stretch>
        </p:blipFill>
        <p:spPr bwMode="auto">
          <a:xfrm>
            <a:off x="467544" y="641126"/>
            <a:ext cx="2602620" cy="307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1"/>
          <p:cNvSpPr>
            <a:spLocks noGrp="1"/>
          </p:cNvSpPr>
          <p:nvPr/>
        </p:nvSpPr>
        <p:spPr>
          <a:xfrm>
            <a:off x="4067944" y="1216591"/>
            <a:ext cx="4824536" cy="50482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800" dirty="0" smtClean="0"/>
              <a:t>   А почти через месяц : "Дядя Леша 10 мая в 4 ч дня 1942 г". На букву "Л" страничка в блокноте уже занята, и приходится писать слева на развороте. Но то ли сил не хватило, то ли горе переполнило душу исстрадавшегося ребёнка - на этой странице слово "умер" Таня пропустила.</a:t>
            </a:r>
          </a:p>
          <a:p>
            <a:endParaRPr lang="ru-RU" dirty="0"/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477060" y="-2609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Запись на букву «Л»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таня савичева"/>
          <p:cNvPicPr/>
          <p:nvPr/>
        </p:nvPicPr>
        <p:blipFill>
          <a:blip r:embed="rId3"/>
          <a:srcRect l="70197" r="10741" b="58333"/>
          <a:stretch>
            <a:fillRect/>
          </a:stretch>
        </p:blipFill>
        <p:spPr bwMode="auto">
          <a:xfrm>
            <a:off x="1043608" y="3853408"/>
            <a:ext cx="2232248" cy="278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Admin\Рабочий стол\Новая папка (3)\обновление1\05.jpg"/>
          <p:cNvPicPr/>
          <p:nvPr/>
        </p:nvPicPr>
        <p:blipFill>
          <a:blip r:embed="rId4"/>
          <a:srcRect l="60897" r="1603" b="41695"/>
          <a:stretch>
            <a:fillRect/>
          </a:stretch>
        </p:blipFill>
        <p:spPr bwMode="auto">
          <a:xfrm>
            <a:off x="755576" y="1201458"/>
            <a:ext cx="2361444" cy="253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Documents and Settings\Admin\Рабочий стол\Новая папка (3)\обновление1\06.jpg"/>
          <p:cNvPicPr/>
          <p:nvPr/>
        </p:nvPicPr>
        <p:blipFill>
          <a:blip r:embed="rId3"/>
          <a:srcRect l="48263"/>
          <a:stretch>
            <a:fillRect/>
          </a:stretch>
        </p:blipFill>
        <p:spPr bwMode="auto">
          <a:xfrm>
            <a:off x="257864" y="1484784"/>
            <a:ext cx="274819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1"/>
          <p:cNvSpPr>
            <a:spLocks noGrp="1"/>
          </p:cNvSpPr>
          <p:nvPr/>
        </p:nvSpPr>
        <p:spPr>
          <a:xfrm>
            <a:off x="2837458" y="764704"/>
            <a:ext cx="6300192" cy="57150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 Маме - Марии Игнатьевне Савичевой  в 1941 году исполнилось 52 года . Всё хозяйство после смерти мужа , большая семья (пятеро детей) - на её плечах. Она работала мастером-надомником на  швейной фабрике, была одной из лучших вышивальщиц, обладала прекрасным голосом и музыкальным слухом. А  в войну Мария Игнатьевна шьёт для "окопников" рукавицы, обмундирование для фронтовиков. Выходит на дежурство вместе с добровольцами местной противовоздушной обороны.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Заголовок 2"/>
          <p:cNvSpPr>
            <a:spLocks noGrp="1"/>
          </p:cNvSpPr>
          <p:nvPr/>
        </p:nvSpPr>
        <p:spPr>
          <a:xfrm>
            <a:off x="257863" y="12316"/>
            <a:ext cx="8229600" cy="94299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effectLst/>
              </a:rPr>
              <a:t>Мама</a:t>
            </a:r>
            <a:endParaRPr lang="ru-RU" sz="6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0" y="17862"/>
            <a:ext cx="9171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1"/>
          <p:cNvSpPr>
            <a:spLocks noGrp="1"/>
          </p:cNvSpPr>
          <p:nvPr/>
        </p:nvSpPr>
        <p:spPr>
          <a:xfrm>
            <a:off x="457200" y="1266432"/>
            <a:ext cx="4484614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Мама - весёлый, добрый и гостеприимный человек. Сильный и выносливый. Всё всегда у неё ладится, всё получается. И вот теперь её нет. Как трудно, как страшно писать слово "умерла" - "Мама в 13 мая в 7.30 час утра 1942 г". </a:t>
            </a:r>
          </a:p>
          <a:p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457200" y="0"/>
            <a:ext cx="8229600" cy="12252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Запись на букву «М»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таня савичева"/>
          <p:cNvPicPr/>
          <p:nvPr/>
        </p:nvPicPr>
        <p:blipFill>
          <a:blip r:embed="rId3"/>
          <a:srcRect l="1362" t="53186" r="81392" b="3676"/>
          <a:stretch>
            <a:fillRect/>
          </a:stretch>
        </p:blipFill>
        <p:spPr bwMode="auto">
          <a:xfrm>
            <a:off x="5559258" y="1357298"/>
            <a:ext cx="3127541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9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1"/>
          <p:cNvSpPr>
            <a:spLocks noGrp="1"/>
          </p:cNvSpPr>
          <p:nvPr/>
        </p:nvSpPr>
        <p:spPr>
          <a:xfrm>
            <a:off x="323528" y="1268760"/>
            <a:ext cx="8568952" cy="34051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Мамы не стало, всё рухнуло. Горе сковало тело, не хотелось шевелиться, двигаться. "Савичевы умерли", "Умерли все", "Осталась одна Таня". Карандаш царапает - уже весь исписан. Пальцы не слушаются, будто деревянные, но чётко подводят итог. Каждую запись Таня словно чеканит на отдельных листочках с соответствующей буквой - "М", "С", "У", "О". </a:t>
            </a:r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457913" y="-9939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effectLst/>
              </a:rPr>
              <a:t>«Осталась одна Таня»</a:t>
            </a:r>
            <a:endParaRPr lang="ru-RU" sz="6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 descr="таня савичева"/>
          <p:cNvPicPr/>
          <p:nvPr/>
        </p:nvPicPr>
        <p:blipFill>
          <a:blip r:embed="rId3"/>
          <a:srcRect l="19092" t="55637" r="26135"/>
          <a:stretch>
            <a:fillRect/>
          </a:stretch>
        </p:blipFill>
        <p:spPr bwMode="auto">
          <a:xfrm>
            <a:off x="1256808" y="4221089"/>
            <a:ext cx="4248472" cy="244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Admin\Рабочий стол\Новая папка (3)\обновление1\08.jpg"/>
          <p:cNvPicPr/>
          <p:nvPr/>
        </p:nvPicPr>
        <p:blipFill>
          <a:blip r:embed="rId4">
            <a:lum bright="10000"/>
          </a:blip>
          <a:srcRect l="46134"/>
          <a:stretch>
            <a:fillRect/>
          </a:stretch>
        </p:blipFill>
        <p:spPr bwMode="auto">
          <a:xfrm>
            <a:off x="5436096" y="4314426"/>
            <a:ext cx="1924289" cy="2351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9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1"/>
          <p:cNvSpPr>
            <a:spLocks noGrp="1"/>
          </p:cNvSpPr>
          <p:nvPr/>
        </p:nvSpPr>
        <p:spPr>
          <a:xfrm>
            <a:off x="179512" y="1124744"/>
            <a:ext cx="8229600" cy="2714644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</a:pPr>
            <a:r>
              <a:rPr lang="ru-RU" dirty="0" smtClean="0"/>
              <a:t>  		 </a:t>
            </a:r>
            <a:r>
              <a:rPr lang="ru-RU" sz="3300" dirty="0" smtClean="0"/>
              <a:t>Оставшись одна, еле передвигая ноги, она отправилась к бабушкиной племяннице - тёте Дусе. Путь предстоял совсем неблизкий, в </a:t>
            </a:r>
            <a:r>
              <a:rPr lang="ru-RU" sz="3300" dirty="0" err="1" smtClean="0"/>
              <a:t>Смольнинский</a:t>
            </a:r>
            <a:r>
              <a:rPr lang="ru-RU" sz="3300" dirty="0" smtClean="0"/>
              <a:t> район. Дистрофия прогрессировала, необходимо было срочно помещать Таню в стационар. </a:t>
            </a:r>
          </a:p>
          <a:p>
            <a:pPr algn="just">
              <a:buNone/>
            </a:pPr>
            <a:r>
              <a:rPr lang="ru-RU" dirty="0" smtClean="0"/>
              <a:t>   		</a:t>
            </a:r>
            <a:endParaRPr lang="ru-RU" dirty="0"/>
          </a:p>
        </p:txBody>
      </p:sp>
      <p:sp>
        <p:nvSpPr>
          <p:cNvPr id="4" name="Заголовок 4"/>
          <p:cNvSpPr>
            <a:spLocks noGrp="1"/>
          </p:cNvSpPr>
          <p:nvPr/>
        </p:nvSpPr>
        <p:spPr>
          <a:xfrm>
            <a:off x="323528" y="-11053"/>
            <a:ext cx="8229600" cy="100013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Судьба Тани 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7545" y="3436587"/>
            <a:ext cx="48910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И в начале июля 1942 года тётя Дуся, сложив с себя опекунство, определяет её в детский дом №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48</a:t>
            </a:r>
            <a:r>
              <a:rPr lang="ru-RU" sz="2800" dirty="0" smtClean="0"/>
              <a:t> </a:t>
            </a:r>
            <a:r>
              <a:rPr lang="ru-RU" sz="2800" dirty="0" err="1" smtClean="0"/>
              <a:t>Смольнинского</a:t>
            </a:r>
            <a:r>
              <a:rPr lang="ru-RU" sz="2800" dirty="0" smtClean="0"/>
              <a:t> района.</a:t>
            </a:r>
          </a:p>
          <a:p>
            <a:endParaRPr lang="ru-RU" dirty="0"/>
          </a:p>
        </p:txBody>
      </p:sp>
      <p:pic>
        <p:nvPicPr>
          <p:cNvPr id="6" name="Рисунок 5" descr="дети в бомбоубежищ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7482" y="3127785"/>
            <a:ext cx="2790827" cy="3429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9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1"/>
          <p:cNvSpPr>
            <a:spLocks noGrp="1"/>
          </p:cNvSpPr>
          <p:nvPr/>
        </p:nvSpPr>
        <p:spPr>
          <a:xfrm>
            <a:off x="214282" y="290498"/>
            <a:ext cx="8229600" cy="37147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		Таня была настолько слаба, что её пришлось направить в </a:t>
            </a:r>
            <a:r>
              <a:rPr lang="ru-RU" dirty="0" err="1" smtClean="0"/>
              <a:t>Понетаевский</a:t>
            </a:r>
            <a:r>
              <a:rPr lang="ru-RU" dirty="0" smtClean="0"/>
              <a:t> дом инвалидов, хотя и там ей не стало лучше. По состоянию здоровья она была самым тяжёлым больным. Таню перевели в </a:t>
            </a:r>
            <a:r>
              <a:rPr lang="ru-RU" dirty="0" err="1" smtClean="0"/>
              <a:t>Шатковскую</a:t>
            </a:r>
            <a:r>
              <a:rPr lang="ru-RU" dirty="0" smtClean="0"/>
              <a:t> районную больницу, но прогрессирующие дистрофия, цинга, нервное потрясение, да ещё костный туберкулёз, которым она переболела в раннем детстве, сделали своё дело..</a:t>
            </a:r>
          </a:p>
          <a:p>
            <a:endParaRPr lang="ru-RU" dirty="0"/>
          </a:p>
        </p:txBody>
      </p:sp>
      <p:sp>
        <p:nvSpPr>
          <p:cNvPr id="4" name="TextBox 4"/>
          <p:cNvSpPr txBox="1"/>
          <p:nvPr/>
        </p:nvSpPr>
        <p:spPr>
          <a:xfrm>
            <a:off x="4098930" y="3733246"/>
            <a:ext cx="47863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	Из всех детей, эвакуированных из Ленинграда в Горьковскую область, не удалось спасти только Таню Савичеву. Она умерла в возрасте 14 с половиной лет с диагнозом - туберкулёз кишок.</a:t>
            </a:r>
            <a:endParaRPr lang="ru-RU" sz="2400" dirty="0"/>
          </a:p>
        </p:txBody>
      </p:sp>
      <p:pic>
        <p:nvPicPr>
          <p:cNvPr id="5" name="Рисунок 4" descr="1818"/>
          <p:cNvPicPr/>
          <p:nvPr/>
        </p:nvPicPr>
        <p:blipFill>
          <a:blip r:embed="rId3"/>
          <a:srcRect t="2528" b="3000"/>
          <a:stretch>
            <a:fillRect/>
          </a:stretch>
        </p:blipFill>
        <p:spPr bwMode="auto">
          <a:xfrm>
            <a:off x="285720" y="3576646"/>
            <a:ext cx="3786214" cy="299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9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держимое 1"/>
          <p:cNvSpPr>
            <a:spLocks noGrp="1"/>
          </p:cNvSpPr>
          <p:nvPr/>
        </p:nvSpPr>
        <p:spPr>
          <a:xfrm>
            <a:off x="344897" y="1219200"/>
            <a:ext cx="8329642" cy="24050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 		Много лет спустя, в 70-х годах, больничный архив, "Книгу учёта детей-инвалидов", "Личное дело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293</a:t>
            </a:r>
            <a:r>
              <a:rPr lang="ru-RU" dirty="0" smtClean="0"/>
              <a:t> обеспечиваемого инвалида Савичевой Татьяны Николаевны" разыскали пионеры - "красные следопыты" </a:t>
            </a:r>
            <a:r>
              <a:rPr lang="ru-RU" dirty="0" err="1" smtClean="0"/>
              <a:t>Краноборской</a:t>
            </a:r>
            <a:r>
              <a:rPr lang="ru-RU" dirty="0" smtClean="0"/>
              <a:t> и </a:t>
            </a:r>
            <a:r>
              <a:rPr lang="ru-RU" dirty="0" err="1" smtClean="0"/>
              <a:t>Шатковских</a:t>
            </a:r>
            <a:r>
              <a:rPr lang="ru-RU" dirty="0" smtClean="0"/>
              <a:t> школ. 	</a:t>
            </a:r>
          </a:p>
          <a:p>
            <a:endParaRPr lang="ru-RU" dirty="0"/>
          </a:p>
        </p:txBody>
      </p:sp>
      <p:sp>
        <p:nvSpPr>
          <p:cNvPr id="8" name="Заголовок 2"/>
          <p:cNvSpPr>
            <a:spLocks noGrp="1"/>
          </p:cNvSpPr>
          <p:nvPr/>
        </p:nvSpPr>
        <p:spPr>
          <a:xfrm>
            <a:off x="458219" y="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effectLst/>
              </a:rPr>
              <a:t>Память о Тане</a:t>
            </a:r>
            <a:endParaRPr lang="ru-RU" sz="6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3779912" y="3429000"/>
            <a:ext cx="5214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	Нашли  Анну Михайловну Журкину, которая в ту пору работала в больнице санитаркой. Она-то и показала могилу Тани (запомнила это место, поскольку хоронила её сама вместе с конюхом, работавшим тогда при больнице).</a:t>
            </a:r>
            <a:endParaRPr lang="ru-RU" sz="2400" dirty="0"/>
          </a:p>
        </p:txBody>
      </p:sp>
      <p:pic>
        <p:nvPicPr>
          <p:cNvPr id="17410" name="Picture 2" descr="http://www.edyta-piecha.ru/images/sh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9" y="3393651"/>
            <a:ext cx="2880320" cy="3247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39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одержимое 1"/>
          <p:cNvSpPr>
            <a:spLocks noGrp="1"/>
          </p:cNvSpPr>
          <p:nvPr/>
        </p:nvSpPr>
        <p:spPr>
          <a:xfrm>
            <a:off x="4283968" y="84669"/>
            <a:ext cx="5156695" cy="635798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200" b="1" dirty="0" smtClean="0"/>
              <a:t>   </a:t>
            </a:r>
            <a:r>
              <a:rPr lang="ru-RU" sz="3500" b="1" dirty="0" smtClean="0"/>
              <a:t>В</a:t>
            </a:r>
            <a:r>
              <a:rPr lang="ru-RU" sz="3500" dirty="0" smtClean="0"/>
              <a:t> мае 1972 года в </a:t>
            </a:r>
            <a:r>
              <a:rPr lang="ru-RU" sz="3500" dirty="0" err="1" smtClean="0"/>
              <a:t>Шатках</a:t>
            </a:r>
            <a:r>
              <a:rPr lang="ru-RU" sz="3500" dirty="0" smtClean="0"/>
              <a:t> рядом с могилой Тани был сооружён памятник, запечатлевший в металле страницы её блокадного дневника </a:t>
            </a:r>
          </a:p>
          <a:p>
            <a:pPr>
              <a:buNone/>
            </a:pPr>
            <a:r>
              <a:rPr lang="ru-RU" sz="3500" dirty="0" smtClean="0"/>
              <a:t>   на красной кирпичной стене, символически изображающей разрушенное здание. </a:t>
            </a:r>
          </a:p>
          <a:p>
            <a:endParaRPr lang="ru-RU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6027"/>
            <a:ext cx="4248471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1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" y="0"/>
            <a:ext cx="9133295" cy="68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1556792"/>
            <a:ext cx="3888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спорьте, я прошу вас… – Бога ради!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страшно  –  каждый звук своей душой чеканя –  	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нам не поведал о блокаде,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 девочка, чьё имя -  Савичева Таня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55699" y="4603780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Владимир Панфилов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8038"/>
            <a:ext cx="4824536" cy="4813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1"/>
          <p:cNvSpPr>
            <a:spLocks noGrp="1"/>
          </p:cNvSpPr>
          <p:nvPr/>
        </p:nvSpPr>
        <p:spPr>
          <a:xfrm>
            <a:off x="-24083" y="524247"/>
            <a:ext cx="4857784" cy="350046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 В 1982 году на  могиле был сооружён гранитный памятник с бронзовым барельефом Тани. Позже рядом с кладбищем оформили площадь.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33701" y="4024709"/>
            <a:ext cx="33528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А неподалёку одну из улиц назвали именем Тани Савичевой.</a:t>
            </a:r>
            <a:endParaRPr lang="ru-RU" sz="2800" dirty="0"/>
          </a:p>
        </p:txBody>
      </p:sp>
      <p:pic>
        <p:nvPicPr>
          <p:cNvPr id="8" name="Рисунок 7" descr="C:\Documents and Settings\Admin\Рабочий стол\Новая папка (3)\обновление1\ffd01981743410a3865a944bc5ccd629_ful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884" y="3668206"/>
            <a:ext cx="3371850" cy="252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://toksovotur.ru/wp-content/gallery/podorogezhizni/dorogazhizni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20" y="529330"/>
            <a:ext cx="3818928" cy="30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0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1"/>
          <p:cNvSpPr>
            <a:spLocks noGrp="1"/>
          </p:cNvSpPr>
          <p:nvPr/>
        </p:nvSpPr>
        <p:spPr>
          <a:xfrm>
            <a:off x="500034" y="697131"/>
            <a:ext cx="5072098" cy="34290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	  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ownloads\6707618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-99392"/>
            <a:ext cx="9132887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3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44796" y="977783"/>
            <a:ext cx="65104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Тане - было одиннадцать лет, а </a:t>
            </a:r>
          </a:p>
          <a:p>
            <a:r>
              <a:rPr lang="ru-RU" sz="2400" dirty="0"/>
              <a:t>если точнее - одиннадцать с </a:t>
            </a:r>
          </a:p>
          <a:p>
            <a:r>
              <a:rPr lang="ru-RU" sz="2400" dirty="0"/>
              <a:t>половиной. Она родилась 23 января </a:t>
            </a:r>
          </a:p>
          <a:p>
            <a:r>
              <a:rPr lang="ru-RU" sz="2400" dirty="0"/>
              <a:t>1930 года . В конце мая 1941 года она </a:t>
            </a:r>
          </a:p>
          <a:p>
            <a:r>
              <a:rPr lang="ru-RU" sz="2400" dirty="0"/>
              <a:t>закончила третий класс школы № 35 на </a:t>
            </a:r>
          </a:p>
          <a:p>
            <a:r>
              <a:rPr lang="ru-RU" sz="2400" dirty="0"/>
              <a:t>Съездовской линии Васильевского </a:t>
            </a:r>
          </a:p>
          <a:p>
            <a:r>
              <a:rPr lang="ru-RU" sz="2400" dirty="0"/>
              <a:t>острова и должна была в сентябре </a:t>
            </a:r>
          </a:p>
          <a:p>
            <a:r>
              <a:rPr lang="ru-RU" sz="2400" dirty="0"/>
              <a:t>пойти в четвёртый. </a:t>
            </a:r>
          </a:p>
          <a:p>
            <a:r>
              <a:rPr lang="ru-RU" sz="2400" dirty="0"/>
              <a:t>Она была дочерью пекаря и </a:t>
            </a:r>
          </a:p>
          <a:p>
            <a:r>
              <a:rPr lang="ru-RU" sz="2400" dirty="0"/>
              <a:t>белошвейки, младшей в семье, всеми </a:t>
            </a:r>
          </a:p>
          <a:p>
            <a:r>
              <a:rPr lang="ru-RU" sz="2400" dirty="0"/>
              <a:t>любимой. Большие серые </a:t>
            </a:r>
          </a:p>
          <a:p>
            <a:r>
              <a:rPr lang="ru-RU" sz="2400" dirty="0"/>
              <a:t>глаза под русой челкой, кофточка-</a:t>
            </a:r>
          </a:p>
          <a:p>
            <a:r>
              <a:rPr lang="ru-RU" sz="2400" dirty="0"/>
              <a:t>матроска, чистый, звонкий </a:t>
            </a:r>
          </a:p>
          <a:p>
            <a:r>
              <a:rPr lang="ru-RU" sz="2400" dirty="0"/>
              <a:t>«ангельский» голос, обещавший </a:t>
            </a:r>
          </a:p>
          <a:p>
            <a:r>
              <a:rPr lang="ru-RU" sz="2400" dirty="0"/>
              <a:t>певческое будущее.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57125" y="0"/>
            <a:ext cx="49932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/>
              <a:t>Таня Савичева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5" y="1142211"/>
            <a:ext cx="3651591" cy="4573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54939" y="824222"/>
            <a:ext cx="527786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Двенадцатилетняя </a:t>
            </a:r>
            <a:r>
              <a:rPr lang="ru-RU" sz="2400" dirty="0" err="1"/>
              <a:t>ленинградка</a:t>
            </a:r>
            <a:r>
              <a:rPr lang="ru-RU" sz="2400" dirty="0"/>
              <a:t> Таня Савичева начала вести свой дневник чуть раньше Анны Франк, жертвы Холокоста. Они были почти ровесницами и писали об одном и том же - об ужасе фашизма. И погибли эти две девочки, не дождавшись Победы: Таня – в июле 1944, Анна – в марте 1945 года. «Дневник Тани Савичевой» не был издан, в нем всего </a:t>
            </a:r>
            <a:r>
              <a:rPr lang="ru-RU" sz="2400" dirty="0" smtClean="0"/>
              <a:t>9 </a:t>
            </a:r>
            <a:r>
              <a:rPr lang="ru-RU" sz="2400" dirty="0"/>
              <a:t>страшных записей о гибели ее большой семьи в блокадном Ленинграде. Эта маленькая записная книжка была предъявлена на Нюрнбергском процессе, в качестве документа, обвиняющего фашизм.</a:t>
            </a:r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2597" y="0"/>
            <a:ext cx="87827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/>
              <a:t>Дневник Тани Савичевой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" y="1268760"/>
            <a:ext cx="3744235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767408"/>
            <a:ext cx="50760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Жене - самой старшей сестре Тани - 32 </a:t>
            </a:r>
          </a:p>
          <a:p>
            <a:r>
              <a:rPr lang="ru-RU" sz="2400" dirty="0"/>
              <a:t>года (родилась в 1909 году). После </a:t>
            </a:r>
          </a:p>
          <a:p>
            <a:r>
              <a:rPr lang="ru-RU" sz="2400" dirty="0"/>
              <a:t>замужества она переселилась с </a:t>
            </a:r>
          </a:p>
          <a:p>
            <a:r>
              <a:rPr lang="ru-RU" sz="2400" dirty="0"/>
              <a:t>Васильевского острова  на Моховую </a:t>
            </a:r>
          </a:p>
          <a:p>
            <a:r>
              <a:rPr lang="ru-RU" sz="2400" dirty="0"/>
              <a:t>улицу  и, несмотря на развод с мужем,</a:t>
            </a:r>
          </a:p>
          <a:p>
            <a:r>
              <a:rPr lang="ru-RU" sz="2400" dirty="0"/>
              <a:t>продолжала жить там. Она работала</a:t>
            </a:r>
          </a:p>
          <a:p>
            <a:r>
              <a:rPr lang="ru-RU" sz="2400" dirty="0"/>
              <a:t>вместе с сестрой Ниной на Невском </a:t>
            </a:r>
          </a:p>
          <a:p>
            <a:r>
              <a:rPr lang="ru-RU" sz="2400" dirty="0"/>
              <a:t>машиностроительном заводе имени </a:t>
            </a:r>
          </a:p>
          <a:p>
            <a:r>
              <a:rPr lang="ru-RU" sz="2400" dirty="0"/>
              <a:t>Ленина (Женя - в архиве, а Нина - в </a:t>
            </a:r>
          </a:p>
          <a:p>
            <a:r>
              <a:rPr lang="ru-RU" sz="2400" dirty="0"/>
              <a:t>конструкторском бюро), сдавала кровь </a:t>
            </a:r>
          </a:p>
          <a:p>
            <a:r>
              <a:rPr lang="ru-RU" sz="2400" dirty="0"/>
              <a:t>для спасения раненных на фронте </a:t>
            </a:r>
          </a:p>
          <a:p>
            <a:r>
              <a:rPr lang="ru-RU" sz="2400" dirty="0"/>
              <a:t>бойцов. Но здоровья уже не хватало.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9" y="1099287"/>
            <a:ext cx="352839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6698" y="497"/>
            <a:ext cx="73315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/>
              <a:t>Старшая сестра Женя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1"/>
          <p:cNvSpPr>
            <a:spLocks noGrp="1"/>
          </p:cNvSpPr>
          <p:nvPr/>
        </p:nvSpPr>
        <p:spPr>
          <a:xfrm>
            <a:off x="4427984" y="1177636"/>
            <a:ext cx="4357718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800" dirty="0" smtClean="0"/>
              <a:t>  И в маленьком блокноте, ставшим впоследствии блокадным дневником, в алфавитном порядке на букву "Ж" появилась первая трагическая запись, сделанная рукой Тани: "Женя умерла 28 дек в 12.30 час утра 1941 г".</a:t>
            </a:r>
          </a:p>
          <a:p>
            <a:endParaRPr lang="ru-RU" dirty="0"/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914399" y="-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tx1"/>
                </a:solidFill>
                <a:effectLst/>
              </a:rPr>
              <a:t>Запись на букву «Ж»</a:t>
            </a:r>
            <a:endParaRPr lang="ru-RU" sz="6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Рисунок 6" descr="таня савичева"/>
          <p:cNvPicPr/>
          <p:nvPr/>
        </p:nvPicPr>
        <p:blipFill>
          <a:blip r:embed="rId3"/>
          <a:srcRect l="3207" t="11520" r="82683" b="49265"/>
          <a:stretch>
            <a:fillRect/>
          </a:stretch>
        </p:blipFill>
        <p:spPr bwMode="auto">
          <a:xfrm>
            <a:off x="611560" y="1151384"/>
            <a:ext cx="3672408" cy="469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/>
        </p:nvSpPr>
        <p:spPr>
          <a:xfrm>
            <a:off x="683568" y="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effectLst/>
              </a:rPr>
              <a:t>Бабушка Евдокия</a:t>
            </a:r>
          </a:p>
        </p:txBody>
      </p:sp>
      <p:sp>
        <p:nvSpPr>
          <p:cNvPr id="6" name="Содержимое 3"/>
          <p:cNvSpPr>
            <a:spLocks noGrp="1"/>
          </p:cNvSpPr>
          <p:nvPr/>
        </p:nvSpPr>
        <p:spPr>
          <a:xfrm>
            <a:off x="4211960" y="1234688"/>
            <a:ext cx="4474840" cy="479735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800" dirty="0" smtClean="0"/>
              <a:t>   Бабушке - Евдокии Григорьевне Фёдоровой (в девичестве - Арсеньевой) в 1941 году 22 июня, в день начала войны, исполнилось 74 года. Блокадная голодная смерть одолела её в самые студёные, морозные январские дни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Содержимое 4" descr="C:\Documents and Settings\Admin\Рабочий стол\Новая папка (3)\обновление1\02.jpg"/>
          <p:cNvPicPr>
            <a:picLocks noGrp="1"/>
          </p:cNvPicPr>
          <p:nvPr/>
        </p:nvPicPr>
        <p:blipFill>
          <a:blip r:embed="rId3">
            <a:lum bright="10000"/>
          </a:blip>
          <a:srcRect l="2183" t="2079" r="62500" b="42911"/>
          <a:stretch>
            <a:fillRect/>
          </a:stretch>
        </p:blipFill>
        <p:spPr bwMode="auto">
          <a:xfrm>
            <a:off x="587198" y="1473125"/>
            <a:ext cx="3288668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>
            <a:spLocks noGrp="1"/>
          </p:cNvSpPr>
          <p:nvPr/>
        </p:nvSpPr>
        <p:spPr>
          <a:xfrm>
            <a:off x="607173" y="-171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effectLst/>
              </a:rPr>
              <a:t>Запись на букву «Б»</a:t>
            </a:r>
            <a:endParaRPr lang="ru-RU" sz="6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1973" y="1357023"/>
            <a:ext cx="3816424" cy="4401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В блокнотике на странице с буквой "Б" Таня пишет : "Бабушка умерла 25 янв. 3 ч. дня 1942 г"</a:t>
            </a:r>
            <a:endParaRPr lang="ru-RU" sz="4000" dirty="0"/>
          </a:p>
        </p:txBody>
      </p:sp>
      <p:pic>
        <p:nvPicPr>
          <p:cNvPr id="7" name="Рисунок 6" descr="таня савичева"/>
          <p:cNvPicPr/>
          <p:nvPr/>
        </p:nvPicPr>
        <p:blipFill>
          <a:blip r:embed="rId3"/>
          <a:srcRect l="17477" t="15931" r="65366" b="49755"/>
          <a:stretch>
            <a:fillRect/>
          </a:stretch>
        </p:blipFill>
        <p:spPr bwMode="auto">
          <a:xfrm>
            <a:off x="899592" y="1492910"/>
            <a:ext cx="3158092" cy="412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allpaperscraft.ru/image/stena_kirpich_dyrka_72431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" y="0"/>
            <a:ext cx="913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1"/>
          <p:cNvSpPr>
            <a:spLocks noGrp="1"/>
          </p:cNvSpPr>
          <p:nvPr/>
        </p:nvSpPr>
        <p:spPr>
          <a:xfrm>
            <a:off x="153229" y="1004568"/>
            <a:ext cx="8543760" cy="292848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dirty="0" smtClean="0"/>
              <a:t>   Брату Леониду (Лёке) было 24 года (родился в 1917 году). Он работал строгальщиком на Судомеханическом (Адмиралтейском) заводе. В первые же дни войны с друзьями помчался в военкомат, но в армию не взяли из-за зрения - был очень близорук. Его оставили на заводе - нужно выполнять срочные военные заказы, необходимы специалисты. Неделями жил там, работая  днём и ночью. </a:t>
            </a:r>
          </a:p>
          <a:p>
            <a:endParaRPr lang="ru-RU" dirty="0"/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467388" y="-243408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tx1"/>
                </a:solidFill>
                <a:effectLst/>
              </a:rPr>
              <a:t>Брат Леонид (Лёка)</a:t>
            </a:r>
            <a:endParaRPr lang="ru-RU" sz="6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67388" y="3717032"/>
            <a:ext cx="59768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Родных навещать приходилось редко, хотя завод недалеко от дома - на противоположном берегу Невы, за мостом Лейтенанта Шмидта. Здесь же, в заводском стационаре, он и умер от дистрофии.</a:t>
            </a:r>
          </a:p>
        </p:txBody>
      </p:sp>
      <p:pic>
        <p:nvPicPr>
          <p:cNvPr id="8" name="Рисунок 7" descr="C:\Documents and Settings\Admin\Рабочий стол\Новая папка (3)\обновление1\03.jpg"/>
          <p:cNvPicPr/>
          <p:nvPr/>
        </p:nvPicPr>
        <p:blipFill>
          <a:blip r:embed="rId3"/>
          <a:srcRect l="60457" t="3198" r="1230" b="28038"/>
          <a:stretch>
            <a:fillRect/>
          </a:stretch>
        </p:blipFill>
        <p:spPr bwMode="auto">
          <a:xfrm>
            <a:off x="6437312" y="3573016"/>
            <a:ext cx="207645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1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1062</Words>
  <Application>Microsoft Office PowerPoint</Application>
  <PresentationFormat>Экран (4:3)</PresentationFormat>
  <Paragraphs>82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Данилова Ольга</dc:creator>
  <cp:lastModifiedBy>Admin</cp:lastModifiedBy>
  <cp:revision>13</cp:revision>
  <dcterms:created xsi:type="dcterms:W3CDTF">2016-01-19T08:36:20Z</dcterms:created>
  <dcterms:modified xsi:type="dcterms:W3CDTF">2019-02-11T15:53:00Z</dcterms:modified>
</cp:coreProperties>
</file>