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08" r:id="rId2"/>
  </p:sldMasterIdLst>
  <p:notesMasterIdLst>
    <p:notesMasterId r:id="rId31"/>
  </p:notesMasterIdLst>
  <p:sldIdLst>
    <p:sldId id="259" r:id="rId3"/>
    <p:sldId id="261" r:id="rId4"/>
    <p:sldId id="267" r:id="rId5"/>
    <p:sldId id="263" r:id="rId6"/>
    <p:sldId id="264" r:id="rId7"/>
    <p:sldId id="265" r:id="rId8"/>
    <p:sldId id="257" r:id="rId9"/>
    <p:sldId id="287" r:id="rId10"/>
    <p:sldId id="288" r:id="rId11"/>
    <p:sldId id="303" r:id="rId12"/>
    <p:sldId id="304" r:id="rId13"/>
    <p:sldId id="305" r:id="rId14"/>
    <p:sldId id="289" r:id="rId15"/>
    <p:sldId id="290" r:id="rId16"/>
    <p:sldId id="291" r:id="rId17"/>
    <p:sldId id="292" r:id="rId18"/>
    <p:sldId id="270" r:id="rId19"/>
    <p:sldId id="293" r:id="rId20"/>
    <p:sldId id="294" r:id="rId21"/>
    <p:sldId id="295" r:id="rId22"/>
    <p:sldId id="296" r:id="rId23"/>
    <p:sldId id="297" r:id="rId24"/>
    <p:sldId id="298" r:id="rId25"/>
    <p:sldId id="300" r:id="rId26"/>
    <p:sldId id="299" r:id="rId27"/>
    <p:sldId id="301" r:id="rId28"/>
    <p:sldId id="258" r:id="rId29"/>
    <p:sldId id="302" r:id="rId3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9818" autoAdjust="0"/>
  </p:normalViewPr>
  <p:slideViewPr>
    <p:cSldViewPr>
      <p:cViewPr varScale="1">
        <p:scale>
          <a:sx n="51" d="100"/>
          <a:sy n="51" d="100"/>
        </p:scale>
        <p:origin x="1500" y="108"/>
      </p:cViewPr>
      <p:guideLst>
        <p:guide orient="horz" pos="2160"/>
        <p:guide pos="3840"/>
      </p:guideLst>
    </p:cSldViewPr>
  </p:slideViewPr>
  <p:outlineViewPr>
    <p:cViewPr>
      <p:scale>
        <a:sx n="33" d="100"/>
        <a:sy n="33" d="100"/>
      </p:scale>
      <p:origin x="0" y="18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ED19A8-E304-4FF6-B99F-053238C06B71}"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ru-RU"/>
        </a:p>
      </dgm:t>
    </dgm:pt>
    <dgm:pt modelId="{E3617D49-4481-43F1-95E4-C07F205F49B0}">
      <dgm:prSet phldrT="[Текст]" custT="1"/>
      <dgm:spPr>
        <a:solidFill>
          <a:schemeClr val="accent4">
            <a:lumMod val="60000"/>
            <a:lumOff val="40000"/>
            <a:alpha val="50000"/>
          </a:schemeClr>
        </a:solidFill>
        <a:effectLst>
          <a:outerShdw blurRad="50800" dist="38100" dir="2700000" algn="tl" rotWithShape="0">
            <a:schemeClr val="accent4">
              <a:alpha val="40000"/>
            </a:schemeClr>
          </a:outerShdw>
        </a:effectLst>
        <a:scene3d>
          <a:camera prst="orthographicFront"/>
          <a:lightRig rig="threePt" dir="t"/>
        </a:scene3d>
        <a:sp3d>
          <a:bevelT prst="angle"/>
        </a:sp3d>
      </dgm:spPr>
      <dgm:t>
        <a:bodyPr/>
        <a:lstStyle/>
        <a:p>
          <a:r>
            <a:rPr lang="ru-RU" sz="2400" b="1" dirty="0" smtClean="0">
              <a:solidFill>
                <a:srgbClr val="002060"/>
              </a:solidFill>
              <a:latin typeface="Arial" panose="020B0604020202020204" pitchFamily="34" charset="0"/>
              <a:cs typeface="Arial" panose="020B0604020202020204" pitchFamily="34" charset="0"/>
            </a:rPr>
            <a:t>30</a:t>
          </a:r>
        </a:p>
        <a:p>
          <a:r>
            <a:rPr lang="ru-RU" sz="2400" b="1" i="1" dirty="0" smtClean="0">
              <a:solidFill>
                <a:srgbClr val="002060"/>
              </a:solidFill>
              <a:latin typeface="Arial" panose="020B0604020202020204" pitchFamily="34" charset="0"/>
              <a:cs typeface="Arial" panose="020B0604020202020204" pitchFamily="34" charset="0"/>
            </a:rPr>
            <a:t>Во всем мире</a:t>
          </a:r>
          <a:endParaRPr lang="ru-RU" sz="2400" b="1" i="1" dirty="0">
            <a:solidFill>
              <a:srgbClr val="002060"/>
            </a:solidFill>
            <a:latin typeface="Arial" panose="020B0604020202020204" pitchFamily="34" charset="0"/>
            <a:cs typeface="Arial" panose="020B0604020202020204" pitchFamily="34" charset="0"/>
          </a:endParaRPr>
        </a:p>
      </dgm:t>
    </dgm:pt>
    <dgm:pt modelId="{D45C2A7C-9510-49E2-BB40-09473028EAF6}" type="parTrans" cxnId="{BFA0DD1D-C967-4A39-9858-A7BF166D16A2}">
      <dgm:prSet/>
      <dgm:spPr/>
      <dgm:t>
        <a:bodyPr/>
        <a:lstStyle/>
        <a:p>
          <a:endParaRPr lang="ru-RU"/>
        </a:p>
      </dgm:t>
    </dgm:pt>
    <dgm:pt modelId="{B7535837-CAD0-4E2B-AB39-E4375F96BCC7}" type="sibTrans" cxnId="{BFA0DD1D-C967-4A39-9858-A7BF166D16A2}">
      <dgm:prSet/>
      <dgm:spPr/>
      <dgm:t>
        <a:bodyPr/>
        <a:lstStyle/>
        <a:p>
          <a:endParaRPr lang="ru-RU"/>
        </a:p>
      </dgm:t>
    </dgm:pt>
    <dgm:pt modelId="{07AB9CE5-B02E-4EE0-A94F-EAF78504C79E}">
      <dgm:prSet phldrT="[Текст]"/>
      <dgm:spPr>
        <a:solidFill>
          <a:schemeClr val="tx1">
            <a:lumMod val="65000"/>
          </a:schemeClr>
        </a:solidFill>
        <a:scene3d>
          <a:camera prst="orthographicFront"/>
          <a:lightRig rig="threePt" dir="t"/>
        </a:scene3d>
        <a:sp3d>
          <a:bevelT/>
        </a:sp3d>
      </dgm:spPr>
      <dgm:t>
        <a:bodyPr/>
        <a:lstStyle/>
        <a:p>
          <a:r>
            <a:rPr lang="ru-RU" b="1" dirty="0" smtClean="0">
              <a:latin typeface="Arial" panose="020B0604020202020204" pitchFamily="34" charset="0"/>
              <a:cs typeface="Arial" panose="020B0604020202020204" pitchFamily="34" charset="0"/>
            </a:rPr>
            <a:t>16</a:t>
          </a:r>
        </a:p>
        <a:p>
          <a:r>
            <a:rPr lang="ru-RU" b="1" i="1" dirty="0" smtClean="0">
              <a:latin typeface="Arial" panose="020B0604020202020204" pitchFamily="34" charset="0"/>
              <a:cs typeface="Arial" panose="020B0604020202020204" pitchFamily="34" charset="0"/>
            </a:rPr>
            <a:t>США</a:t>
          </a:r>
          <a:endParaRPr lang="ru-RU" b="1" i="1" dirty="0">
            <a:latin typeface="Arial" panose="020B0604020202020204" pitchFamily="34" charset="0"/>
            <a:cs typeface="Arial" panose="020B0604020202020204" pitchFamily="34" charset="0"/>
          </a:endParaRPr>
        </a:p>
      </dgm:t>
    </dgm:pt>
    <dgm:pt modelId="{4CE44C90-4108-41A1-86EB-24F29025FD9F}" type="parTrans" cxnId="{41FD50C3-8DEE-4E40-A202-D9FF1230C92E}">
      <dgm:prSet/>
      <dgm:spPr/>
      <dgm:t>
        <a:bodyPr/>
        <a:lstStyle/>
        <a:p>
          <a:endParaRPr lang="ru-RU"/>
        </a:p>
      </dgm:t>
    </dgm:pt>
    <dgm:pt modelId="{BEB9530D-577E-4867-A4FF-BF1959605701}" type="sibTrans" cxnId="{41FD50C3-8DEE-4E40-A202-D9FF1230C92E}">
      <dgm:prSet/>
      <dgm:spPr/>
      <dgm:t>
        <a:bodyPr/>
        <a:lstStyle/>
        <a:p>
          <a:endParaRPr lang="ru-RU"/>
        </a:p>
      </dgm:t>
    </dgm:pt>
    <dgm:pt modelId="{BA323B55-A042-4E79-A1FE-619A56A68C92}">
      <dgm:prSet phldrT="[Текст]"/>
      <dgm:spPr>
        <a:solidFill>
          <a:schemeClr val="accent5">
            <a:alpha val="50000"/>
          </a:schemeClr>
        </a:solidFill>
        <a:scene3d>
          <a:camera prst="orthographicFront"/>
          <a:lightRig rig="threePt" dir="t"/>
        </a:scene3d>
        <a:sp3d>
          <a:bevelT/>
        </a:sp3d>
      </dgm:spPr>
      <dgm:t>
        <a:bodyPr/>
        <a:lstStyle/>
        <a:p>
          <a:r>
            <a:rPr lang="ru-RU" b="1" i="0" dirty="0" smtClean="0">
              <a:latin typeface="Arial" panose="020B0604020202020204" pitchFamily="34" charset="0"/>
              <a:cs typeface="Arial" panose="020B0604020202020204" pitchFamily="34" charset="0"/>
            </a:rPr>
            <a:t>14</a:t>
          </a:r>
        </a:p>
        <a:p>
          <a:r>
            <a:rPr lang="ru-RU" b="1" i="1" dirty="0" smtClean="0">
              <a:latin typeface="Arial" panose="020B0604020202020204" pitchFamily="34" charset="0"/>
              <a:cs typeface="Arial" panose="020B0604020202020204" pitchFamily="34" charset="0"/>
            </a:rPr>
            <a:t>Германия </a:t>
          </a:r>
          <a:endParaRPr lang="ru-RU" b="1" i="1" dirty="0">
            <a:latin typeface="Arial" panose="020B0604020202020204" pitchFamily="34" charset="0"/>
            <a:cs typeface="Arial" panose="020B0604020202020204" pitchFamily="34" charset="0"/>
          </a:endParaRPr>
        </a:p>
      </dgm:t>
    </dgm:pt>
    <dgm:pt modelId="{859A8761-60C3-4953-B99E-CFF5F0298264}" type="parTrans" cxnId="{A8DE8C32-9546-4BD7-A8E5-E26C250C6750}">
      <dgm:prSet/>
      <dgm:spPr/>
      <dgm:t>
        <a:bodyPr/>
        <a:lstStyle/>
        <a:p>
          <a:endParaRPr lang="ru-RU"/>
        </a:p>
      </dgm:t>
    </dgm:pt>
    <dgm:pt modelId="{AECE1E0D-5CCF-4CE2-8D0F-8FC3FB4120C2}" type="sibTrans" cxnId="{A8DE8C32-9546-4BD7-A8E5-E26C250C6750}">
      <dgm:prSet/>
      <dgm:spPr/>
      <dgm:t>
        <a:bodyPr/>
        <a:lstStyle/>
        <a:p>
          <a:endParaRPr lang="ru-RU"/>
        </a:p>
      </dgm:t>
    </dgm:pt>
    <dgm:pt modelId="{0D03481A-36DD-4F85-A4C7-8EF6087E050D}">
      <dgm:prSet phldrT="[Текст]"/>
      <dgm:spPr>
        <a:solidFill>
          <a:schemeClr val="tx2">
            <a:alpha val="50000"/>
          </a:schemeClr>
        </a:solidFill>
        <a:scene3d>
          <a:camera prst="orthographicFront"/>
          <a:lightRig rig="threePt" dir="t"/>
        </a:scene3d>
        <a:sp3d>
          <a:bevelT/>
        </a:sp3d>
      </dgm:spPr>
      <dgm:t>
        <a:bodyPr/>
        <a:lstStyle/>
        <a:p>
          <a:r>
            <a:rPr lang="ru-RU" b="1" i="1" dirty="0" smtClean="0">
              <a:latin typeface="Arial" panose="020B0604020202020204" pitchFamily="34" charset="0"/>
              <a:cs typeface="Arial" panose="020B0604020202020204" pitchFamily="34" charset="0"/>
            </a:rPr>
            <a:t>12</a:t>
          </a:r>
        </a:p>
        <a:p>
          <a:r>
            <a:rPr lang="ru-RU" b="1" i="1" dirty="0" smtClean="0">
              <a:latin typeface="Arial" panose="020B0604020202020204" pitchFamily="34" charset="0"/>
              <a:cs typeface="Arial" panose="020B0604020202020204" pitchFamily="34" charset="0"/>
            </a:rPr>
            <a:t>РФ</a:t>
          </a:r>
          <a:endParaRPr lang="ru-RU" b="1" i="1" dirty="0">
            <a:latin typeface="Arial" panose="020B0604020202020204" pitchFamily="34" charset="0"/>
            <a:cs typeface="Arial" panose="020B0604020202020204" pitchFamily="34" charset="0"/>
          </a:endParaRPr>
        </a:p>
      </dgm:t>
    </dgm:pt>
    <dgm:pt modelId="{A1FA3034-BEB3-4822-8B25-E1B75399A40F}" type="parTrans" cxnId="{0E0845A6-0D14-4DB1-87BA-8D1C6FFA1429}">
      <dgm:prSet/>
      <dgm:spPr/>
      <dgm:t>
        <a:bodyPr/>
        <a:lstStyle/>
        <a:p>
          <a:endParaRPr lang="ru-RU"/>
        </a:p>
      </dgm:t>
    </dgm:pt>
    <dgm:pt modelId="{87F4D630-30FB-421A-BDD1-C93294C394B2}" type="sibTrans" cxnId="{0E0845A6-0D14-4DB1-87BA-8D1C6FFA1429}">
      <dgm:prSet/>
      <dgm:spPr/>
      <dgm:t>
        <a:bodyPr/>
        <a:lstStyle/>
        <a:p>
          <a:endParaRPr lang="ru-RU"/>
        </a:p>
      </dgm:t>
    </dgm:pt>
    <dgm:pt modelId="{4F82A588-4C21-4D3E-95BE-5521C2458EB9}" type="pres">
      <dgm:prSet presAssocID="{CEED19A8-E304-4FF6-B99F-053238C06B71}" presName="Name0" presStyleCnt="0">
        <dgm:presLayoutVars>
          <dgm:dir/>
          <dgm:resizeHandles val="exact"/>
        </dgm:presLayoutVars>
      </dgm:prSet>
      <dgm:spPr/>
      <dgm:t>
        <a:bodyPr/>
        <a:lstStyle/>
        <a:p>
          <a:endParaRPr lang="ru-RU"/>
        </a:p>
      </dgm:t>
    </dgm:pt>
    <dgm:pt modelId="{130AE059-2DAE-4621-B6C6-F872BEB5D8E8}" type="pres">
      <dgm:prSet presAssocID="{E3617D49-4481-43F1-95E4-C07F205F49B0}" presName="Name5" presStyleLbl="vennNode1" presStyleIdx="0" presStyleCnt="4" custScaleX="103419" custScaleY="99073" custLinFactX="-4211" custLinFactNeighborX="-100000" custLinFactNeighborY="-8600">
        <dgm:presLayoutVars>
          <dgm:bulletEnabled val="1"/>
        </dgm:presLayoutVars>
      </dgm:prSet>
      <dgm:spPr/>
      <dgm:t>
        <a:bodyPr/>
        <a:lstStyle/>
        <a:p>
          <a:endParaRPr lang="ru-RU"/>
        </a:p>
      </dgm:t>
    </dgm:pt>
    <dgm:pt modelId="{878F8B56-F3BF-4948-84D1-868C0E13887A}" type="pres">
      <dgm:prSet presAssocID="{B7535837-CAD0-4E2B-AB39-E4375F96BCC7}" presName="space" presStyleCnt="0"/>
      <dgm:spPr/>
    </dgm:pt>
    <dgm:pt modelId="{DDDD62E7-06BC-4EEE-850D-A5F6F13406B9}" type="pres">
      <dgm:prSet presAssocID="{07AB9CE5-B02E-4EE0-A94F-EAF78504C79E}" presName="Name5" presStyleLbl="vennNode1" presStyleIdx="1" presStyleCnt="4" custScaleX="82190" custScaleY="73954">
        <dgm:presLayoutVars>
          <dgm:bulletEnabled val="1"/>
        </dgm:presLayoutVars>
      </dgm:prSet>
      <dgm:spPr/>
      <dgm:t>
        <a:bodyPr/>
        <a:lstStyle/>
        <a:p>
          <a:endParaRPr lang="ru-RU"/>
        </a:p>
      </dgm:t>
    </dgm:pt>
    <dgm:pt modelId="{FA9705C3-ED0B-481A-80E1-89A28C8A67BD}" type="pres">
      <dgm:prSet presAssocID="{BEB9530D-577E-4867-A4FF-BF1959605701}" presName="space" presStyleCnt="0"/>
      <dgm:spPr/>
    </dgm:pt>
    <dgm:pt modelId="{69C711E9-BA99-451E-B547-9378999B9851}" type="pres">
      <dgm:prSet presAssocID="{BA323B55-A042-4E79-A1FE-619A56A68C92}" presName="Name5" presStyleLbl="vennNode1" presStyleIdx="2" presStyleCnt="4" custScaleX="73340" custScaleY="74275">
        <dgm:presLayoutVars>
          <dgm:bulletEnabled val="1"/>
        </dgm:presLayoutVars>
      </dgm:prSet>
      <dgm:spPr/>
      <dgm:t>
        <a:bodyPr/>
        <a:lstStyle/>
        <a:p>
          <a:endParaRPr lang="ru-RU"/>
        </a:p>
      </dgm:t>
    </dgm:pt>
    <dgm:pt modelId="{5996B471-8656-4E7A-ABC2-A201CC47F4A3}" type="pres">
      <dgm:prSet presAssocID="{AECE1E0D-5CCF-4CE2-8D0F-8FC3FB4120C2}" presName="space" presStyleCnt="0"/>
      <dgm:spPr/>
    </dgm:pt>
    <dgm:pt modelId="{D6FAD938-8450-4927-9755-C6B9D32AB67D}" type="pres">
      <dgm:prSet presAssocID="{0D03481A-36DD-4F85-A4C7-8EF6087E050D}" presName="Name5" presStyleLbl="vennNode1" presStyleIdx="3" presStyleCnt="4" custScaleX="68065" custScaleY="69969">
        <dgm:presLayoutVars>
          <dgm:bulletEnabled val="1"/>
        </dgm:presLayoutVars>
      </dgm:prSet>
      <dgm:spPr/>
      <dgm:t>
        <a:bodyPr/>
        <a:lstStyle/>
        <a:p>
          <a:endParaRPr lang="ru-RU"/>
        </a:p>
      </dgm:t>
    </dgm:pt>
  </dgm:ptLst>
  <dgm:cxnLst>
    <dgm:cxn modelId="{0CF89BDF-BC4A-4FD9-ACCD-3A664234D651}" type="presOf" srcId="{E3617D49-4481-43F1-95E4-C07F205F49B0}" destId="{130AE059-2DAE-4621-B6C6-F872BEB5D8E8}" srcOrd="0" destOrd="0" presId="urn:microsoft.com/office/officeart/2005/8/layout/venn3"/>
    <dgm:cxn modelId="{0E0845A6-0D14-4DB1-87BA-8D1C6FFA1429}" srcId="{CEED19A8-E304-4FF6-B99F-053238C06B71}" destId="{0D03481A-36DD-4F85-A4C7-8EF6087E050D}" srcOrd="3" destOrd="0" parTransId="{A1FA3034-BEB3-4822-8B25-E1B75399A40F}" sibTransId="{87F4D630-30FB-421A-BDD1-C93294C394B2}"/>
    <dgm:cxn modelId="{E5A768D7-EBE4-45E3-B0DE-9DA5DB1CEFED}" type="presOf" srcId="{CEED19A8-E304-4FF6-B99F-053238C06B71}" destId="{4F82A588-4C21-4D3E-95BE-5521C2458EB9}" srcOrd="0" destOrd="0" presId="urn:microsoft.com/office/officeart/2005/8/layout/venn3"/>
    <dgm:cxn modelId="{3AD4497E-BA2A-43A1-9CBD-B4388E593F19}" type="presOf" srcId="{07AB9CE5-B02E-4EE0-A94F-EAF78504C79E}" destId="{DDDD62E7-06BC-4EEE-850D-A5F6F13406B9}" srcOrd="0" destOrd="0" presId="urn:microsoft.com/office/officeart/2005/8/layout/venn3"/>
    <dgm:cxn modelId="{BFA0DD1D-C967-4A39-9858-A7BF166D16A2}" srcId="{CEED19A8-E304-4FF6-B99F-053238C06B71}" destId="{E3617D49-4481-43F1-95E4-C07F205F49B0}" srcOrd="0" destOrd="0" parTransId="{D45C2A7C-9510-49E2-BB40-09473028EAF6}" sibTransId="{B7535837-CAD0-4E2B-AB39-E4375F96BCC7}"/>
    <dgm:cxn modelId="{A8DE8C32-9546-4BD7-A8E5-E26C250C6750}" srcId="{CEED19A8-E304-4FF6-B99F-053238C06B71}" destId="{BA323B55-A042-4E79-A1FE-619A56A68C92}" srcOrd="2" destOrd="0" parTransId="{859A8761-60C3-4953-B99E-CFF5F0298264}" sibTransId="{AECE1E0D-5CCF-4CE2-8D0F-8FC3FB4120C2}"/>
    <dgm:cxn modelId="{41FD50C3-8DEE-4E40-A202-D9FF1230C92E}" srcId="{CEED19A8-E304-4FF6-B99F-053238C06B71}" destId="{07AB9CE5-B02E-4EE0-A94F-EAF78504C79E}" srcOrd="1" destOrd="0" parTransId="{4CE44C90-4108-41A1-86EB-24F29025FD9F}" sibTransId="{BEB9530D-577E-4867-A4FF-BF1959605701}"/>
    <dgm:cxn modelId="{6F277AC4-2374-4B0F-B09F-6B7CB5A26446}" type="presOf" srcId="{0D03481A-36DD-4F85-A4C7-8EF6087E050D}" destId="{D6FAD938-8450-4927-9755-C6B9D32AB67D}" srcOrd="0" destOrd="0" presId="urn:microsoft.com/office/officeart/2005/8/layout/venn3"/>
    <dgm:cxn modelId="{5DFDDF05-45BF-4409-806C-54AEBB4ECF1C}" type="presOf" srcId="{BA323B55-A042-4E79-A1FE-619A56A68C92}" destId="{69C711E9-BA99-451E-B547-9378999B9851}" srcOrd="0" destOrd="0" presId="urn:microsoft.com/office/officeart/2005/8/layout/venn3"/>
    <dgm:cxn modelId="{43FDA91D-6966-46D4-80BD-52B2D614CBA0}" type="presParOf" srcId="{4F82A588-4C21-4D3E-95BE-5521C2458EB9}" destId="{130AE059-2DAE-4621-B6C6-F872BEB5D8E8}" srcOrd="0" destOrd="0" presId="urn:microsoft.com/office/officeart/2005/8/layout/venn3"/>
    <dgm:cxn modelId="{5B39CA6F-EA88-4215-AE3A-A011D7A690AC}" type="presParOf" srcId="{4F82A588-4C21-4D3E-95BE-5521C2458EB9}" destId="{878F8B56-F3BF-4948-84D1-868C0E13887A}" srcOrd="1" destOrd="0" presId="urn:microsoft.com/office/officeart/2005/8/layout/venn3"/>
    <dgm:cxn modelId="{52A0613F-D4A3-415B-AE9D-F2637BCEF77D}" type="presParOf" srcId="{4F82A588-4C21-4D3E-95BE-5521C2458EB9}" destId="{DDDD62E7-06BC-4EEE-850D-A5F6F13406B9}" srcOrd="2" destOrd="0" presId="urn:microsoft.com/office/officeart/2005/8/layout/venn3"/>
    <dgm:cxn modelId="{E96E64B3-8BCA-42FE-A618-0B4DA8D6E8D8}" type="presParOf" srcId="{4F82A588-4C21-4D3E-95BE-5521C2458EB9}" destId="{FA9705C3-ED0B-481A-80E1-89A28C8A67BD}" srcOrd="3" destOrd="0" presId="urn:microsoft.com/office/officeart/2005/8/layout/venn3"/>
    <dgm:cxn modelId="{0DDFB224-F34F-4213-9B2A-AAE16BA5D5D0}" type="presParOf" srcId="{4F82A588-4C21-4D3E-95BE-5521C2458EB9}" destId="{69C711E9-BA99-451E-B547-9378999B9851}" srcOrd="4" destOrd="0" presId="urn:microsoft.com/office/officeart/2005/8/layout/venn3"/>
    <dgm:cxn modelId="{EDF20F9A-B2DE-476F-8969-747D261AA969}" type="presParOf" srcId="{4F82A588-4C21-4D3E-95BE-5521C2458EB9}" destId="{5996B471-8656-4E7A-ABC2-A201CC47F4A3}" srcOrd="5" destOrd="0" presId="urn:microsoft.com/office/officeart/2005/8/layout/venn3"/>
    <dgm:cxn modelId="{D5784875-482C-456A-B170-B56CB0D88210}" type="presParOf" srcId="{4F82A588-4C21-4D3E-95BE-5521C2458EB9}" destId="{D6FAD938-8450-4927-9755-C6B9D32AB67D}"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AE059-2DAE-4621-B6C6-F872BEB5D8E8}">
      <dsp:nvSpPr>
        <dsp:cNvPr id="0" name=""/>
        <dsp:cNvSpPr/>
      </dsp:nvSpPr>
      <dsp:spPr>
        <a:xfrm>
          <a:off x="0" y="765241"/>
          <a:ext cx="3458343" cy="3313013"/>
        </a:xfrm>
        <a:prstGeom prst="ellipse">
          <a:avLst/>
        </a:prstGeom>
        <a:solidFill>
          <a:schemeClr val="accent4">
            <a:lumMod val="60000"/>
            <a:lumOff val="40000"/>
            <a:alpha val="50000"/>
          </a:schemeClr>
        </a:solidFill>
        <a:ln w="15875" cap="rnd" cmpd="sng" algn="ctr">
          <a:solidFill>
            <a:schemeClr val="lt1">
              <a:hueOff val="0"/>
              <a:satOff val="0"/>
              <a:lumOff val="0"/>
              <a:alphaOff val="0"/>
            </a:schemeClr>
          </a:solidFill>
          <a:prstDash val="solid"/>
        </a:ln>
        <a:effectLst>
          <a:outerShdw blurRad="50800" dist="38100" dir="2700000" algn="tl" rotWithShape="0">
            <a:schemeClr val="accent4">
              <a:alpha val="40000"/>
            </a:schemeClr>
          </a:outerShdw>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tx1"/>
        </a:fontRef>
      </dsp:style>
      <dsp:txBody>
        <a:bodyPr spcFirstLastPara="0" vert="horz" wrap="square" lIns="184032" tIns="30480" rIns="184032" bIns="30480" numCol="1" spcCol="1270" anchor="ctr" anchorCtr="0">
          <a:noAutofit/>
        </a:bodyPr>
        <a:lstStyle/>
        <a:p>
          <a:pPr lvl="0" algn="ctr" defTabSz="1066800">
            <a:lnSpc>
              <a:spcPct val="90000"/>
            </a:lnSpc>
            <a:spcBef>
              <a:spcPct val="0"/>
            </a:spcBef>
            <a:spcAft>
              <a:spcPct val="35000"/>
            </a:spcAft>
          </a:pPr>
          <a:r>
            <a:rPr lang="ru-RU" sz="2400" b="1" kern="1200" dirty="0" smtClean="0">
              <a:solidFill>
                <a:srgbClr val="002060"/>
              </a:solidFill>
              <a:latin typeface="Arial" panose="020B0604020202020204" pitchFamily="34" charset="0"/>
              <a:cs typeface="Arial" panose="020B0604020202020204" pitchFamily="34" charset="0"/>
            </a:rPr>
            <a:t>30</a:t>
          </a:r>
        </a:p>
        <a:p>
          <a:pPr lvl="0" algn="ctr" defTabSz="1066800">
            <a:lnSpc>
              <a:spcPct val="90000"/>
            </a:lnSpc>
            <a:spcBef>
              <a:spcPct val="0"/>
            </a:spcBef>
            <a:spcAft>
              <a:spcPct val="35000"/>
            </a:spcAft>
          </a:pPr>
          <a:r>
            <a:rPr lang="ru-RU" sz="2400" b="1" i="1" kern="1200" dirty="0" smtClean="0">
              <a:solidFill>
                <a:srgbClr val="002060"/>
              </a:solidFill>
              <a:latin typeface="Arial" panose="020B0604020202020204" pitchFamily="34" charset="0"/>
              <a:cs typeface="Arial" panose="020B0604020202020204" pitchFamily="34" charset="0"/>
            </a:rPr>
            <a:t>Во всем мире</a:t>
          </a:r>
          <a:endParaRPr lang="ru-RU" sz="2400" b="1" i="1" kern="1200" dirty="0">
            <a:solidFill>
              <a:srgbClr val="002060"/>
            </a:solidFill>
            <a:latin typeface="Arial" panose="020B0604020202020204" pitchFamily="34" charset="0"/>
            <a:cs typeface="Arial" panose="020B0604020202020204" pitchFamily="34" charset="0"/>
          </a:endParaRPr>
        </a:p>
      </dsp:txBody>
      <dsp:txXfrm>
        <a:off x="506463" y="1250421"/>
        <a:ext cx="2445417" cy="2342653"/>
      </dsp:txXfrm>
    </dsp:sp>
    <dsp:sp modelId="{DDDD62E7-06BC-4EEE-850D-A5F6F13406B9}">
      <dsp:nvSpPr>
        <dsp:cNvPr id="0" name=""/>
        <dsp:cNvSpPr/>
      </dsp:nvSpPr>
      <dsp:spPr>
        <a:xfrm>
          <a:off x="2789547" y="1472818"/>
          <a:ext cx="2748443" cy="2473030"/>
        </a:xfrm>
        <a:prstGeom prst="ellipse">
          <a:avLst/>
        </a:prstGeom>
        <a:solidFill>
          <a:schemeClr val="tx1">
            <a:lumMod val="65000"/>
          </a:schemeClr>
        </a:solidFill>
        <a:ln w="15875" cap="rnd"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tx1"/>
        </a:fontRef>
      </dsp:style>
      <dsp:txBody>
        <a:bodyPr spcFirstLastPara="0" vert="horz" wrap="square" lIns="184032" tIns="27940" rIns="184032" bIns="27940" numCol="1" spcCol="1270" anchor="ctr" anchorCtr="0">
          <a:noAutofit/>
        </a:bodyPr>
        <a:lstStyle/>
        <a:p>
          <a:pPr lvl="0" algn="ctr" defTabSz="977900">
            <a:lnSpc>
              <a:spcPct val="90000"/>
            </a:lnSpc>
            <a:spcBef>
              <a:spcPct val="0"/>
            </a:spcBef>
            <a:spcAft>
              <a:spcPct val="35000"/>
            </a:spcAft>
          </a:pPr>
          <a:r>
            <a:rPr lang="ru-RU" sz="2200" b="1" kern="1200" dirty="0" smtClean="0">
              <a:latin typeface="Arial" panose="020B0604020202020204" pitchFamily="34" charset="0"/>
              <a:cs typeface="Arial" panose="020B0604020202020204" pitchFamily="34" charset="0"/>
            </a:rPr>
            <a:t>16</a:t>
          </a:r>
        </a:p>
        <a:p>
          <a:pPr lvl="0" algn="ctr" defTabSz="977900">
            <a:lnSpc>
              <a:spcPct val="90000"/>
            </a:lnSpc>
            <a:spcBef>
              <a:spcPct val="0"/>
            </a:spcBef>
            <a:spcAft>
              <a:spcPct val="35000"/>
            </a:spcAft>
          </a:pPr>
          <a:r>
            <a:rPr lang="ru-RU" sz="2200" b="1" i="1" kern="1200" dirty="0" smtClean="0">
              <a:latin typeface="Arial" panose="020B0604020202020204" pitchFamily="34" charset="0"/>
              <a:cs typeface="Arial" panose="020B0604020202020204" pitchFamily="34" charset="0"/>
            </a:rPr>
            <a:t>США</a:t>
          </a:r>
          <a:endParaRPr lang="ru-RU" sz="2200" b="1" i="1" kern="1200" dirty="0">
            <a:latin typeface="Arial" panose="020B0604020202020204" pitchFamily="34" charset="0"/>
            <a:cs typeface="Arial" panose="020B0604020202020204" pitchFamily="34" charset="0"/>
          </a:endParaRPr>
        </a:p>
      </dsp:txBody>
      <dsp:txXfrm>
        <a:off x="3192047" y="1834985"/>
        <a:ext cx="1943443" cy="1748696"/>
      </dsp:txXfrm>
    </dsp:sp>
    <dsp:sp modelId="{69C711E9-BA99-451E-B547-9378999B9851}">
      <dsp:nvSpPr>
        <dsp:cNvPr id="0" name=""/>
        <dsp:cNvSpPr/>
      </dsp:nvSpPr>
      <dsp:spPr>
        <a:xfrm>
          <a:off x="4869188" y="1467450"/>
          <a:ext cx="2452498" cy="2483765"/>
        </a:xfrm>
        <a:prstGeom prst="ellipse">
          <a:avLst/>
        </a:prstGeom>
        <a:solidFill>
          <a:schemeClr val="accent5">
            <a:alpha val="50000"/>
          </a:schemeClr>
        </a:solidFill>
        <a:ln w="15875" cap="rnd"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tx1"/>
        </a:fontRef>
      </dsp:style>
      <dsp:txBody>
        <a:bodyPr spcFirstLastPara="0" vert="horz" wrap="square" lIns="184032" tIns="27940" rIns="184032" bIns="27940" numCol="1" spcCol="1270" anchor="ctr" anchorCtr="0">
          <a:noAutofit/>
        </a:bodyPr>
        <a:lstStyle/>
        <a:p>
          <a:pPr lvl="0" algn="ctr" defTabSz="977900">
            <a:lnSpc>
              <a:spcPct val="90000"/>
            </a:lnSpc>
            <a:spcBef>
              <a:spcPct val="0"/>
            </a:spcBef>
            <a:spcAft>
              <a:spcPct val="35000"/>
            </a:spcAft>
          </a:pPr>
          <a:r>
            <a:rPr lang="ru-RU" sz="2200" b="1" i="0" kern="1200" dirty="0" smtClean="0">
              <a:latin typeface="Arial" panose="020B0604020202020204" pitchFamily="34" charset="0"/>
              <a:cs typeface="Arial" panose="020B0604020202020204" pitchFamily="34" charset="0"/>
            </a:rPr>
            <a:t>14</a:t>
          </a:r>
        </a:p>
        <a:p>
          <a:pPr lvl="0" algn="ctr" defTabSz="977900">
            <a:lnSpc>
              <a:spcPct val="90000"/>
            </a:lnSpc>
            <a:spcBef>
              <a:spcPct val="0"/>
            </a:spcBef>
            <a:spcAft>
              <a:spcPct val="35000"/>
            </a:spcAft>
          </a:pPr>
          <a:r>
            <a:rPr lang="ru-RU" sz="2200" b="1" i="1" kern="1200" dirty="0" smtClean="0">
              <a:latin typeface="Arial" panose="020B0604020202020204" pitchFamily="34" charset="0"/>
              <a:cs typeface="Arial" panose="020B0604020202020204" pitchFamily="34" charset="0"/>
            </a:rPr>
            <a:t>Германия </a:t>
          </a:r>
          <a:endParaRPr lang="ru-RU" sz="2200" b="1" i="1" kern="1200" dirty="0">
            <a:latin typeface="Arial" panose="020B0604020202020204" pitchFamily="34" charset="0"/>
            <a:cs typeface="Arial" panose="020B0604020202020204" pitchFamily="34" charset="0"/>
          </a:endParaRPr>
        </a:p>
      </dsp:txBody>
      <dsp:txXfrm>
        <a:off x="5228348" y="1831189"/>
        <a:ext cx="1734178" cy="1756287"/>
      </dsp:txXfrm>
    </dsp:sp>
    <dsp:sp modelId="{D6FAD938-8450-4927-9755-C6B9D32AB67D}">
      <dsp:nvSpPr>
        <dsp:cNvPr id="0" name=""/>
        <dsp:cNvSpPr/>
      </dsp:nvSpPr>
      <dsp:spPr>
        <a:xfrm>
          <a:off x="6652884" y="1539447"/>
          <a:ext cx="2276101" cy="2339771"/>
        </a:xfrm>
        <a:prstGeom prst="ellipse">
          <a:avLst/>
        </a:prstGeom>
        <a:solidFill>
          <a:schemeClr val="tx2">
            <a:alpha val="50000"/>
          </a:schemeClr>
        </a:solidFill>
        <a:ln w="15875" cap="rnd"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tx1"/>
        </a:fontRef>
      </dsp:style>
      <dsp:txBody>
        <a:bodyPr spcFirstLastPara="0" vert="horz" wrap="square" lIns="184032" tIns="27940" rIns="184032" bIns="27940" numCol="1" spcCol="1270" anchor="ctr" anchorCtr="0">
          <a:noAutofit/>
        </a:bodyPr>
        <a:lstStyle/>
        <a:p>
          <a:pPr lvl="0" algn="ctr" defTabSz="977900">
            <a:lnSpc>
              <a:spcPct val="90000"/>
            </a:lnSpc>
            <a:spcBef>
              <a:spcPct val="0"/>
            </a:spcBef>
            <a:spcAft>
              <a:spcPct val="35000"/>
            </a:spcAft>
          </a:pPr>
          <a:r>
            <a:rPr lang="ru-RU" sz="2200" b="1" i="1" kern="1200" dirty="0" smtClean="0">
              <a:latin typeface="Arial" panose="020B0604020202020204" pitchFamily="34" charset="0"/>
              <a:cs typeface="Arial" panose="020B0604020202020204" pitchFamily="34" charset="0"/>
            </a:rPr>
            <a:t>12</a:t>
          </a:r>
        </a:p>
        <a:p>
          <a:pPr lvl="0" algn="ctr" defTabSz="977900">
            <a:lnSpc>
              <a:spcPct val="90000"/>
            </a:lnSpc>
            <a:spcBef>
              <a:spcPct val="0"/>
            </a:spcBef>
            <a:spcAft>
              <a:spcPct val="35000"/>
            </a:spcAft>
          </a:pPr>
          <a:r>
            <a:rPr lang="ru-RU" sz="2200" b="1" i="1" kern="1200" dirty="0" smtClean="0">
              <a:latin typeface="Arial" panose="020B0604020202020204" pitchFamily="34" charset="0"/>
              <a:cs typeface="Arial" panose="020B0604020202020204" pitchFamily="34" charset="0"/>
            </a:rPr>
            <a:t>РФ</a:t>
          </a:r>
          <a:endParaRPr lang="ru-RU" sz="2200" b="1" i="1" kern="1200" dirty="0">
            <a:latin typeface="Arial" panose="020B0604020202020204" pitchFamily="34" charset="0"/>
            <a:cs typeface="Arial" panose="020B0604020202020204" pitchFamily="34" charset="0"/>
          </a:endParaRPr>
        </a:p>
      </dsp:txBody>
      <dsp:txXfrm>
        <a:off x="6986211" y="1882099"/>
        <a:ext cx="1609447" cy="1654467"/>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512305-3CBD-4C39-8517-A54C92C1A3BA}" type="datetimeFigureOut">
              <a:rPr lang="ru-RU" smtClean="0"/>
              <a:t>24.10.2019</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E342BA-45F6-4BD1-A267-9BAA1D2F19CC}" type="slidenum">
              <a:rPr lang="ru-RU" smtClean="0"/>
              <a:t>‹#›</a:t>
            </a:fld>
            <a:endParaRPr lang="ru-RU"/>
          </a:p>
        </p:txBody>
      </p:sp>
    </p:spTree>
    <p:extLst>
      <p:ext uri="{BB962C8B-B14F-4D97-AF65-F5344CB8AC3E}">
        <p14:creationId xmlns:p14="http://schemas.microsoft.com/office/powerpoint/2010/main" val="4216745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Современная российская ситуация вокруг вакцинопрофилактики – вызывает горечь и боль у специалистов и всех думающих людей, знакомых с этой проблемой. Вокруг такого важного, эффективного и чрезвычайно полезного способа защиты человека от инфекционных болезней, как вакцинация, собрано неимоверное количество слухов, страшилок, мифов, предрассудков, </a:t>
            </a:r>
            <a:r>
              <a:rPr lang="ru-RU" sz="1200" kern="1200" dirty="0" err="1" smtClean="0">
                <a:solidFill>
                  <a:schemeClr val="tx1"/>
                </a:solidFill>
                <a:effectLst/>
                <a:latin typeface="+mn-lt"/>
                <a:ea typeface="+mn-ea"/>
                <a:cs typeface="+mn-cs"/>
              </a:rPr>
              <a:t>недопониманий</a:t>
            </a:r>
            <a:r>
              <a:rPr lang="ru-RU" sz="1200" kern="1200" dirty="0" smtClean="0">
                <a:solidFill>
                  <a:schemeClr val="tx1"/>
                </a:solidFill>
                <a:effectLst/>
                <a:latin typeface="+mn-lt"/>
                <a:ea typeface="+mn-ea"/>
                <a:cs typeface="+mn-cs"/>
              </a:rPr>
              <a:t>, страхов, и сплетен.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Детские инфекции исторически являлись основной причиной</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детских смертей.</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В 19-м веке в России детская смертность составляла 40%.</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Причем 40% умерших приходилось на детей до 1 года.</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75E342BA-45F6-4BD1-A267-9BAA1D2F19CC}" type="slidenum">
              <a:rPr lang="ru-RU" smtClean="0"/>
              <a:t>2</a:t>
            </a:fld>
            <a:endParaRPr lang="ru-RU"/>
          </a:p>
        </p:txBody>
      </p:sp>
    </p:spTree>
    <p:extLst>
      <p:ext uri="{BB962C8B-B14F-4D97-AF65-F5344CB8AC3E}">
        <p14:creationId xmlns:p14="http://schemas.microsoft.com/office/powerpoint/2010/main" val="1856406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Микробы и вирусы имеют высокую приспособительную способность, в результате чего формируется</a:t>
            </a:r>
            <a:r>
              <a:rPr lang="ru-RU" baseline="0" dirty="0" smtClean="0"/>
              <a:t> поколение микроорганизмов устойчивых к лекарственным препаратам. (а это значит что не абстрактный, а конкретный ребенок, мама которого не захотела привиться от пневмококковой инфекции, может погибнуть от пневмонии.</a:t>
            </a:r>
          </a:p>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Лица пропагандирующие отказы от прививок есть и среди медицинских работников. Такие врачи не видели как задыхается младенец в приступе спазматического кашля с </a:t>
            </a:r>
            <a:r>
              <a:rPr lang="ru-RU" baseline="0" dirty="0" err="1" smtClean="0"/>
              <a:t>коклюшом</a:t>
            </a:r>
            <a:r>
              <a:rPr lang="ru-RU" baseline="0" dirty="0" smtClean="0"/>
              <a:t>, как ребенок впадает в кому при гриппе, как мгновенно сгорает при менингококковой инфекции, молниеносной форме. Не смотрели в глаза подростку, уходящему из жизни от полной атриовентрикулярной блокады при дифтерийном миокардите.</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342BA-45F6-4BD1-A267-9BAA1D2F19C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976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052F61"/>
                </a:solidFill>
                <a:effectLst/>
                <a:uLnTx/>
                <a:uFillTx/>
                <a:latin typeface="Arial" panose="020B0604020202020204" pitchFamily="34" charset="0"/>
                <a:ea typeface="+mn-ea"/>
                <a:cs typeface="Arial" panose="020B0604020202020204" pitchFamily="34" charset="0"/>
              </a:rPr>
              <a:t>Заблуждение 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052F61"/>
                </a:solidFill>
                <a:effectLst/>
                <a:uLnTx/>
                <a:uFillTx/>
                <a:latin typeface="Arial" panose="020B0604020202020204" pitchFamily="34" charset="0"/>
                <a:ea typeface="+mn-ea"/>
                <a:cs typeface="Arial" panose="020B0604020202020204" pitchFamily="34" charset="0"/>
              </a:rPr>
              <a:t>Вакцинопрофилактика-вмешательство в естественный отбор. Это ведет к вырождению человеческой расы.</a:t>
            </a:r>
            <a:r>
              <a:rPr kumimoji="0" lang="ru-RU" sz="2800" b="1" i="1" u="none" strike="noStrike" kern="1200" cap="none" spc="0" normalizeH="0" baseline="0" noProof="0" dirty="0" smtClean="0">
                <a:ln>
                  <a:noFill/>
                </a:ln>
                <a:solidFill>
                  <a:srgbClr val="052F61"/>
                </a:solidFill>
                <a:effectLst/>
                <a:uLnTx/>
                <a:uFillTx/>
                <a:latin typeface="Arial" panose="020B0604020202020204" pitchFamily="34" charset="0"/>
                <a:ea typeface="+mn-ea"/>
                <a:cs typeface="Arial" panose="020B0604020202020204" pitchFamily="34" charset="0"/>
              </a:rPr>
              <a:t> </a:t>
            </a:r>
            <a:r>
              <a:rPr kumimoji="0" lang="ru-RU" sz="2800" b="0" i="0" u="none" strike="noStrike" kern="1200" cap="none" spc="0" normalizeH="0" baseline="0" noProof="0" dirty="0" smtClean="0">
                <a:ln>
                  <a:noFill/>
                </a:ln>
                <a:solidFill>
                  <a:srgbClr val="052F61"/>
                </a:solidFill>
                <a:effectLst/>
                <a:uLnTx/>
                <a:uFillTx/>
                <a:latin typeface="Arial" panose="020B0604020202020204" pitchFamily="34" charset="0"/>
                <a:ea typeface="+mn-ea"/>
                <a:cs typeface="Arial" panose="020B0604020202020204" pitchFamily="34" charset="0"/>
              </a:rPr>
              <a:t>Вся медицина – это вмешательство в естественный отбор. Лечение больных и  выхаживание недоношенных, возвращение к нормальной жизни инвалидов, предоставление людям с генетической патологией иметь детей- это все вмешательство в естественный отбор.</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052F61"/>
                </a:solidFill>
                <a:effectLst/>
                <a:uLnTx/>
                <a:uFillTx/>
                <a:latin typeface="Arial" panose="020B0604020202020204" pitchFamily="34" charset="0"/>
                <a:ea typeface="+mn-ea"/>
                <a:cs typeface="Arial" panose="020B0604020202020204" pitchFamily="34" charset="0"/>
              </a:rPr>
              <a:t>Зачем надо делать прививки. Да некоторые умрут от инфекций, но это ведь самые слабые. Это и будет способствовать оздоровлению нации. А вы уверены что слабым звеном не окажетесь вы или ваш ребенок. Без </a:t>
            </a:r>
            <a:r>
              <a:rPr kumimoji="0" lang="ru-RU" sz="2800" b="0" i="0" u="none" strike="noStrike" kern="1200" cap="none" spc="0" normalizeH="0" baseline="0" noProof="0" dirty="0" err="1" smtClean="0">
                <a:ln>
                  <a:noFill/>
                </a:ln>
                <a:solidFill>
                  <a:srgbClr val="052F61"/>
                </a:solidFill>
                <a:effectLst/>
                <a:uLnTx/>
                <a:uFillTx/>
                <a:latin typeface="Arial" panose="020B0604020202020204" pitchFamily="34" charset="0"/>
                <a:ea typeface="+mn-ea"/>
                <a:cs typeface="Arial" panose="020B0604020202020204" pitchFamily="34" charset="0"/>
              </a:rPr>
              <a:t>коментариев</a:t>
            </a:r>
            <a:r>
              <a:rPr kumimoji="0" lang="ru-RU" sz="2800" b="0" i="0" u="none" strike="noStrike" kern="1200" cap="none" spc="0" normalizeH="0" baseline="0" noProof="0" dirty="0" smtClean="0">
                <a:ln>
                  <a:noFill/>
                </a:ln>
                <a:solidFill>
                  <a:srgbClr val="052F61"/>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800" b="0" i="0" u="none" strike="noStrike" kern="1200" cap="none" spc="0" normalizeH="0" baseline="0" noProof="0" dirty="0" smtClean="0">
              <a:ln>
                <a:noFill/>
              </a:ln>
              <a:solidFill>
                <a:srgbClr val="052F61"/>
              </a:solidFill>
              <a:effectLst/>
              <a:uLnTx/>
              <a:uFillTx/>
              <a:latin typeface="Arial" panose="020B0604020202020204" pitchFamily="34" charset="0"/>
              <a:ea typeface="+mn-ea"/>
              <a:cs typeface="Arial" panose="020B0604020202020204" pitchFamily="34" charset="0"/>
            </a:endParaRPr>
          </a:p>
          <a:p>
            <a:pPr algn="l"/>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342BA-45F6-4BD1-A267-9BAA1D2F19C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128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Родители,  </a:t>
            </a:r>
            <a:r>
              <a:rPr lang="ru-RU" baseline="0" dirty="0" smtClean="0"/>
              <a:t>приходящие с ребенком на прививку должны понимать, что  </a:t>
            </a:r>
            <a:r>
              <a:rPr lang="ru-RU" dirty="0" smtClean="0"/>
              <a:t>с момента введения вакцины,</a:t>
            </a:r>
            <a:r>
              <a:rPr lang="ru-RU" baseline="0" dirty="0" smtClean="0"/>
              <a:t>  ребенок еще не защищен. После вакцинации должно пройти определенное время, чтобы антитела начали синтезироваться и накопились до защитного уровня. После вакцинации должно пройти время, чтобы  антитела начали синтезироваться, поэтому в первые дни после прививки необходимо ограждать ребенка от контактов с инфицированными людьми.</a:t>
            </a:r>
          </a:p>
          <a:p>
            <a:r>
              <a:rPr lang="ru-RU" baseline="0" dirty="0" smtClean="0"/>
              <a:t>При этом вакцины график которых предусматривает несколько введения препарата начинают работать уже после первого введения. Важным является и соблюдение графика вакцинации. При удлинении интервалов между введением вакцины уровни антител могут снижаться ниже защитного. И ребенок будет подвержен инфекции. </a:t>
            </a:r>
            <a:endParaRPr lang="ru-RU" dirty="0"/>
          </a:p>
        </p:txBody>
      </p:sp>
      <p:sp>
        <p:nvSpPr>
          <p:cNvPr id="4" name="Номер слайда 3"/>
          <p:cNvSpPr>
            <a:spLocks noGrp="1"/>
          </p:cNvSpPr>
          <p:nvPr>
            <p:ph type="sldNum" sz="quarter" idx="10"/>
          </p:nvPr>
        </p:nvSpPr>
        <p:spPr/>
        <p:txBody>
          <a:bodyPr/>
          <a:lstStyle/>
          <a:p>
            <a:fld id="{75E342BA-45F6-4BD1-A267-9BAA1D2F19CC}" type="slidenum">
              <a:rPr lang="ru-RU" smtClean="0"/>
              <a:t>17</a:t>
            </a:fld>
            <a:endParaRPr lang="ru-RU"/>
          </a:p>
        </p:txBody>
      </p:sp>
    </p:spTree>
    <p:extLst>
      <p:ext uri="{BB962C8B-B14F-4D97-AF65-F5344CB8AC3E}">
        <p14:creationId xmlns:p14="http://schemas.microsoft.com/office/powerpoint/2010/main" val="2531528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Верно ли утверждение что «…Все прививки подавляют иммунную систему…» систему.</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Особенно нелепым является утверждение, что иммунный ответ подавляет вакцина БЦЖ, входящая в перечень иммуностимулирующих препаратов. </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Вакцины – это препараты, содержащие ослабленный вирус, аналогичный естественному или инактивированные вирусы/бактерии, или же их отдельные части.</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Если принять за истину представление о том, что эти ослабленные (неживые объекты или их фрагменты) способны вызвать столько значимое снижение иммунитета, то как же тогда должны снижать иммунитет живые, вирулентные вирусы и бактерии.</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Иммунологическое обследование перед прививкой. Надо ли?</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При оценке показателей </a:t>
            </a:r>
            <a:r>
              <a:rPr lang="ru-RU" dirty="0" err="1" smtClean="0"/>
              <a:t>иммунограммы</a:t>
            </a:r>
            <a:r>
              <a:rPr lang="ru-RU" dirty="0" smtClean="0"/>
              <a:t> рекомендуется учитывать возможность их колебаний в связи с принятием пищей, физической нагрузкой, ощущением страха, временем суток, принимаемыми медикаментами.</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В связи с этим обстоятельством при диагностике заболеваний иммунной системы решающую роль играют клинические данные, а показатели </a:t>
            </a:r>
            <a:r>
              <a:rPr lang="ru-RU" dirty="0" err="1" smtClean="0"/>
              <a:t>иммунограммы</a:t>
            </a:r>
            <a:r>
              <a:rPr lang="ru-RU" dirty="0" smtClean="0"/>
              <a:t> имеют лишь вспомогательное значение. При этом клиническую значимость имеют показатели имеющие , выраженные (отклонения на 40-50% от нормы), стойкие изменения (сохраняющиеся в нескольких анализах ,забранных с интервалом в 2 недели) и изменения подкрепленные клиническими симптомами.</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Также известно что для детей с </a:t>
            </a:r>
            <a:r>
              <a:rPr lang="ru-RU" dirty="0" err="1" smtClean="0"/>
              <a:t>иммунодефицитными</a:t>
            </a:r>
            <a:r>
              <a:rPr lang="ru-RU" dirty="0" smtClean="0"/>
              <a:t> состояниями опасность представляют только живые вакцины. При тяжелых формах гуморального иммунодефицита вакцинация </a:t>
            </a:r>
            <a:r>
              <a:rPr lang="ru-RU" dirty="0" err="1" smtClean="0"/>
              <a:t>бессмыслена</a:t>
            </a:r>
            <a:r>
              <a:rPr lang="ru-RU" dirty="0" smtClean="0"/>
              <a:t>, но опасность инактивированные вакцины не представляют. А к году первичные</a:t>
            </a:r>
            <a:r>
              <a:rPr lang="ru-RU" baseline="0" dirty="0" smtClean="0"/>
              <a:t> иммунодефициты уже себя </a:t>
            </a:r>
            <a:r>
              <a:rPr lang="ru-RU" baseline="0" dirty="0" err="1" smtClean="0"/>
              <a:t>проявят.живая</a:t>
            </a:r>
            <a:r>
              <a:rPr lang="ru-RU" baseline="0" dirty="0" smtClean="0"/>
              <a:t> вакцина против полиомиелита, заменена на инактивированную. Однако против живой туберкулезной вакцины альтернативы нет.</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342BA-45F6-4BD1-A267-9BAA1D2F19C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4948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Почему прививка от туберкулеза делается младенцам</a:t>
            </a:r>
          </a:p>
          <a:p>
            <a:r>
              <a:rPr lang="ru-RU" dirty="0" smtClean="0"/>
              <a:t>От туберкулеза в России прививают сразу после рождения, так как младенцы легко им заражаются, болезнь переходит в активную форму и прогрессирует намного быстрее, чем у взрослых. Вакцина БЦЖ — один из немногих эффективных способов предупреждения туберкулеза в странах, где он распространен.</a:t>
            </a:r>
          </a:p>
          <a:p>
            <a:r>
              <a:rPr lang="ru-RU" dirty="0" smtClean="0"/>
              <a:t>Отказ от общей вакцинации БЦЖ по рекомендациям ВОЗ возможен, только если риск заражения туберкулезом в популяции снизится до 0,1 %, число случаев выявления легочного туберкулеза в год не превышает 5 на 100 000 человек, а число случаев туберкулезного менингита у детей упадет до 1 на 10 млн населения.</a:t>
            </a:r>
          </a:p>
          <a:p>
            <a:r>
              <a:rPr lang="ru-RU" dirty="0" smtClean="0"/>
              <a:t>Россия пока не достигла таких показателей. Для понимания в 2018году заболеваемость в </a:t>
            </a:r>
            <a:r>
              <a:rPr lang="ru-RU" dirty="0" err="1" smtClean="0"/>
              <a:t>россии</a:t>
            </a:r>
            <a:r>
              <a:rPr lang="ru-RU" dirty="0" smtClean="0"/>
              <a:t> 44,4 на 100000 </a:t>
            </a:r>
            <a:r>
              <a:rPr lang="ru-RU" dirty="0" err="1" smtClean="0"/>
              <a:t>теловек</a:t>
            </a:r>
            <a:r>
              <a:rPr lang="ru-RU" dirty="0" smtClean="0"/>
              <a:t>, а с СО еще </a:t>
            </a:r>
            <a:r>
              <a:rPr lang="ru-RU" dirty="0" err="1" smtClean="0"/>
              <a:t>выще</a:t>
            </a:r>
            <a:r>
              <a:rPr lang="ru-RU" dirty="0" smtClean="0"/>
              <a:t>.</a:t>
            </a:r>
          </a:p>
          <a:p>
            <a:r>
              <a:rPr lang="ru-RU" dirty="0" smtClean="0"/>
              <a:t>Многие ориентируются на другие страны: если в некоторых странах массово не ставят БЦЖ, то и нам не нужно. Но нельзя забывать о разнице в заболеваемости туберкулезом, которая в странах бывшего советского союза выше. А в благополучных по туберкулезу странах ребенка обязательно привьют БЦЖ, если выяснится, что в его окружении есть такие больные.</a:t>
            </a:r>
          </a:p>
        </p:txBody>
      </p:sp>
      <p:sp>
        <p:nvSpPr>
          <p:cNvPr id="4" name="Номер слайда 3"/>
          <p:cNvSpPr>
            <a:spLocks noGrp="1"/>
          </p:cNvSpPr>
          <p:nvPr>
            <p:ph type="sldNum" sz="quarter" idx="10"/>
          </p:nvPr>
        </p:nvSpPr>
        <p:spPr/>
        <p:txBody>
          <a:bodyPr/>
          <a:lstStyle/>
          <a:p>
            <a:fld id="{75E342BA-45F6-4BD1-A267-9BAA1D2F19CC}" type="slidenum">
              <a:rPr lang="ru-RU" smtClean="0">
                <a:solidFill>
                  <a:prstClr val="black"/>
                </a:solidFill>
              </a:rPr>
              <a:pPr/>
              <a:t>19</a:t>
            </a:fld>
            <a:endParaRPr lang="ru-RU">
              <a:solidFill>
                <a:prstClr val="black"/>
              </a:solidFill>
            </a:endParaRPr>
          </a:p>
        </p:txBody>
      </p:sp>
    </p:spTree>
    <p:extLst>
      <p:ext uri="{BB962C8B-B14F-4D97-AF65-F5344CB8AC3E}">
        <p14:creationId xmlns:p14="http://schemas.microsoft.com/office/powerpoint/2010/main" val="2531528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Иммунная система новорожденного ребенка не является слабой или несовершенной, но она в достаточной степени незрелая. Подавляющее большинство антигенов, с которыми ребенку приходится сталкиваться после рождения, для него совершенно новые, и на каждый из них ребенок должен генерировать полный иммунный ответ – процесс, который занимает около 10 дней. Новорожденный ребёнок способен к полноценному иммунному ответу на большинство антигенов, в том числе и на некоторые вакцинные, такие как вакцины на БЦЖ и вакцина против гепатита В. </a:t>
            </a:r>
          </a:p>
          <a:p>
            <a:r>
              <a:rPr lang="ru-RU" dirty="0" smtClean="0"/>
              <a:t>Первые дни после рождения ребенок защищен только теми антителами, которые он получил внутриутробно от своей матери. А это значит, что он защищен от инфекции настолько, насколько защищена его мать.</a:t>
            </a:r>
          </a:p>
          <a:p>
            <a:r>
              <a:rPr lang="ru-RU" dirty="0" smtClean="0"/>
              <a:t>Если после вакцинации матери от столбняка и дифтерии прошло более 10 лет, то она не защищена, и соответственно антител к этим инфекциям ребенку передать не может. Даже наличие материнских антител не всегда является гарантией защиты ребенка от инфицирования. При ряде заболеваний, таких, например, как коклюш и туберкулез, иммунная защита обусловливается главным образом клеточным компонентом. Полученные от матери антитела при этих заболеваниях не в состоянии полностью освободить организм ребенка от возбудителя, если заражение произошло. </a:t>
            </a:r>
          </a:p>
          <a:p>
            <a:r>
              <a:rPr lang="ru-RU" dirty="0" smtClean="0"/>
              <a:t>Материнские антитела, переданные младенцам, имеют малую продолжительность жизни, их потенциальные </a:t>
            </a:r>
            <a:r>
              <a:rPr lang="ru-RU" dirty="0" err="1" smtClean="0"/>
              <a:t>протективный</a:t>
            </a:r>
            <a:r>
              <a:rPr lang="ru-RU" dirty="0" smtClean="0"/>
              <a:t> эффект. Они не снижают эффективность вакцинации инактивированными вакцинами, требующими несколько введений. Что касается таких инфекций как корь, паротит ветряная оспа, тот продолжительность пребывания в крови материнских антител больше, чем антитоксических дифтерийных или столбнячных. И они в большей степени влияют на эффективность вакцинации соответствующими вакцинами. </a:t>
            </a:r>
          </a:p>
          <a:p>
            <a:r>
              <a:rPr lang="ru-RU" dirty="0" smtClean="0"/>
              <a:t>В связи с этим прививки живыми вакцинами против вирусных инфекций проводят в возрасте 1 года. Что касается защитных свойств грудного молока, то они в большей степени касаются неспецифических факторов, в частности иммуноглобулина А, обеспечивающего местную защиту от антигенов, проникающих через слизистую оболочку кишечника. </a:t>
            </a:r>
          </a:p>
          <a:p>
            <a:r>
              <a:rPr lang="ru-RU" dirty="0" smtClean="0"/>
              <a:t>Создать специфическую защиту от инфекций грудное вскармливание не может. </a:t>
            </a:r>
          </a:p>
          <a:p>
            <a:r>
              <a:rPr lang="ru-RU" dirty="0" smtClean="0"/>
              <a:t>Возвращаясь к способности детей первых месяцев жизни к полноценному иммунному ответу на вакцинацию следует отметить, что все педиатрические вакцины специально разрабатываются с учетом особенностей иммунной системы детей первых месяцев жизни. Любая вакцина проходит клинические испытания эффективности и безопасности именно в тех возрастных группах, в которых планируется их применение. </a:t>
            </a:r>
          </a:p>
          <a:p>
            <a:endParaRPr lang="ru-RU" dirty="0"/>
          </a:p>
        </p:txBody>
      </p:sp>
      <p:sp>
        <p:nvSpPr>
          <p:cNvPr id="4" name="Номер слайда 3"/>
          <p:cNvSpPr>
            <a:spLocks noGrp="1"/>
          </p:cNvSpPr>
          <p:nvPr>
            <p:ph type="sldNum" sz="quarter" idx="10"/>
          </p:nvPr>
        </p:nvSpPr>
        <p:spPr/>
        <p:txBody>
          <a:bodyPr/>
          <a:lstStyle/>
          <a:p>
            <a:fld id="{75E342BA-45F6-4BD1-A267-9BAA1D2F19CC}" type="slidenum">
              <a:rPr lang="ru-RU" smtClean="0"/>
              <a:t>20</a:t>
            </a:fld>
            <a:endParaRPr lang="ru-RU"/>
          </a:p>
        </p:txBody>
      </p:sp>
    </p:spTree>
    <p:extLst>
      <p:ext uri="{BB962C8B-B14F-4D97-AF65-F5344CB8AC3E}">
        <p14:creationId xmlns:p14="http://schemas.microsoft.com/office/powerpoint/2010/main" val="3736085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Серьезные осложнения – крайне редко. Реже, чем при применении других лекарственных препаратов и намного реже, чем при инфекционных заболеваниях. Местные реакции зависят в больше степени от состава вакцины, чем от индивидуальных особенностей человека. Местная воспалительная реакция в месте введения вакцины не только способствует приведению антигена в контакт с клетками иммунной системы, но и проявляется отёчностью и небольшой болезненностью. </a:t>
            </a:r>
          </a:p>
          <a:p>
            <a:r>
              <a:rPr lang="ru-RU" dirty="0" smtClean="0"/>
              <a:t>Что считать реакцией на прививку?</a:t>
            </a:r>
          </a:p>
          <a:p>
            <a:r>
              <a:rPr lang="ru-RU" dirty="0" smtClean="0"/>
              <a:t>При введении вакцины организм первоначально отвечает активацией врожденного иммунитета. В крови появляются пептидные информационные молекулы (цитокины), которые передают сигнал на центр терморегуляции и вызывают повышение температуры тела, а также некоторые другие симптомы – вялость, недомогание. Таким образом, повышение температуры тела в поствакцинальном периоде вполне нормальное явление, кратковременное и возникающее в определенные сроки: после вакцинации неживыми вакцинами - в течение первых двух дней после вакцинации, а при вакцинации живыми вакцинами (особенно коревой) – на 3-15 день. </a:t>
            </a:r>
          </a:p>
          <a:p>
            <a:r>
              <a:rPr lang="ru-RU" dirty="0" smtClean="0"/>
              <a:t>Максимальная реакция организма при введении неживой вакцины происходит в первые часы после прививки. Вакцинный антиген из неживой вакцины не размножается, и соответственно более поздний период после прививки, количество его в организме меньше, чем было сразу после введения. При вакцинации живой вакциной антиген размножается (это ослабленный вакцинный вирус). Его количество в более поздний период больше, чем сразу после инъекции. Соответственно и реакция организма сильнее не в первые часы, а позже. </a:t>
            </a:r>
          </a:p>
          <a:p>
            <a:r>
              <a:rPr lang="ru-RU" dirty="0" smtClean="0"/>
              <a:t>Клинические симптомы поствакцинальных реакций являются типичными, сроки развития – стереотипными. И то, и другое зависит от свойств вакцинного препарата. </a:t>
            </a:r>
          </a:p>
          <a:p>
            <a:r>
              <a:rPr lang="ru-RU" dirty="0" smtClean="0"/>
              <a:t>Теоретически любой вакцинный препарат может вызвать анафилактический шок. Это вполне понятно. Так как все они содержат белок. Но вакцинно-ассоциированное заболевание могут вызвать только живые вакцины. Инактивированный препарат не может вызвать осложнение такого рода. Пример – живая полиомиелитная вакцина. </a:t>
            </a:r>
          </a:p>
          <a:p>
            <a:r>
              <a:rPr lang="ru-RU" dirty="0" smtClean="0"/>
              <a:t>Вакцина против гепатита В не может вызвать гепатит. Субъединичная гриппозная вакцина не вызывает грипп, поскольку в этих вакцинах отсутствует живой инфекционный агент. </a:t>
            </a:r>
          </a:p>
          <a:p>
            <a:endParaRPr lang="ru-RU" dirty="0"/>
          </a:p>
        </p:txBody>
      </p:sp>
      <p:sp>
        <p:nvSpPr>
          <p:cNvPr id="4" name="Номер слайда 3"/>
          <p:cNvSpPr>
            <a:spLocks noGrp="1"/>
          </p:cNvSpPr>
          <p:nvPr>
            <p:ph type="sldNum" sz="quarter" idx="10"/>
          </p:nvPr>
        </p:nvSpPr>
        <p:spPr/>
        <p:txBody>
          <a:bodyPr/>
          <a:lstStyle/>
          <a:p>
            <a:fld id="{75E342BA-45F6-4BD1-A267-9BAA1D2F19CC}" type="slidenum">
              <a:rPr lang="ru-RU" smtClean="0">
                <a:solidFill>
                  <a:prstClr val="black"/>
                </a:solidFill>
              </a:rPr>
              <a:pPr/>
              <a:t>21</a:t>
            </a:fld>
            <a:endParaRPr lang="ru-RU">
              <a:solidFill>
                <a:prstClr val="black"/>
              </a:solidFill>
            </a:endParaRPr>
          </a:p>
        </p:txBody>
      </p:sp>
    </p:spTree>
    <p:extLst>
      <p:ext uri="{BB962C8B-B14F-4D97-AF65-F5344CB8AC3E}">
        <p14:creationId xmlns:p14="http://schemas.microsoft.com/office/powerpoint/2010/main" val="3736085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Что содержится в вакцинах? Вакцины содержат:</a:t>
            </a:r>
          </a:p>
          <a:p>
            <a:r>
              <a:rPr lang="ru-RU" dirty="0" smtClean="0"/>
              <a:t> собственно прививочный антиген и</a:t>
            </a:r>
          </a:p>
          <a:p>
            <a:r>
              <a:rPr lang="ru-RU" dirty="0" smtClean="0"/>
              <a:t> специальные вещества, обеспечивающие стабильность и стерильность вакцины, а также усиливающие иммунный ответ на нее.</a:t>
            </a:r>
          </a:p>
          <a:p>
            <a:r>
              <a:rPr lang="ru-RU" dirty="0" smtClean="0"/>
              <a:t> Сегодняшние вакцины по сравнению с таковыми 20 лет назад являются высокоочищенными. Консерванты защищают вакцину от размножения в ней патогенных микроорганизмов, и они абсолютно необходимы в случае, если вакцина выпускается в </a:t>
            </a:r>
            <a:r>
              <a:rPr lang="ru-RU" dirty="0" err="1" smtClean="0"/>
              <a:t>многодозных</a:t>
            </a:r>
            <a:r>
              <a:rPr lang="ru-RU" dirty="0" smtClean="0"/>
              <a:t> флаконах, которые используют в течение нескольких часов, и пробка которых подвергается неоднократному прокалыванию иглой. </a:t>
            </a:r>
          </a:p>
          <a:p>
            <a:r>
              <a:rPr lang="ru-RU" dirty="0" smtClean="0"/>
              <a:t>Особые свойства вакцин и вещества, их обеспечивающие: стабильность – антигены (сахароза, лактоза), стерильность – консерванты (соли ртути, формальдегид, некоторые другие), усиление иммунного ответа -  адъюванты (Соли алюминия, </a:t>
            </a:r>
            <a:r>
              <a:rPr lang="ru-RU" dirty="0" err="1" smtClean="0"/>
              <a:t>полиоксидоний</a:t>
            </a:r>
            <a:r>
              <a:rPr lang="ru-RU" dirty="0" smtClean="0"/>
              <a:t>). Любые вещества в вакцинах содержатся в безопасных для организма концентрациях в соответствии с международными нормами. </a:t>
            </a:r>
          </a:p>
          <a:p>
            <a:r>
              <a:rPr lang="ru-RU" dirty="0" smtClean="0"/>
              <a:t>В организме человека алюминий присутствует во всех тканях и органах, выполняя свою биологическую роль в образовании фосфатных и белковых комплексах, процессах регенерации тканей, действуя на синтез пищеварительных ферментов и функцию околощитовидной железы. </a:t>
            </a:r>
          </a:p>
          <a:p>
            <a:endParaRPr lang="ru-RU" dirty="0"/>
          </a:p>
        </p:txBody>
      </p:sp>
      <p:sp>
        <p:nvSpPr>
          <p:cNvPr id="4" name="Номер слайда 3"/>
          <p:cNvSpPr>
            <a:spLocks noGrp="1"/>
          </p:cNvSpPr>
          <p:nvPr>
            <p:ph type="sldNum" sz="quarter" idx="10"/>
          </p:nvPr>
        </p:nvSpPr>
        <p:spPr/>
        <p:txBody>
          <a:bodyPr/>
          <a:lstStyle/>
          <a:p>
            <a:fld id="{75E342BA-45F6-4BD1-A267-9BAA1D2F19CC}" type="slidenum">
              <a:rPr lang="ru-RU" smtClean="0"/>
              <a:t>22</a:t>
            </a:fld>
            <a:endParaRPr lang="ru-RU"/>
          </a:p>
        </p:txBody>
      </p:sp>
    </p:spTree>
    <p:extLst>
      <p:ext uri="{BB962C8B-B14F-4D97-AF65-F5344CB8AC3E}">
        <p14:creationId xmlns:p14="http://schemas.microsoft.com/office/powerpoint/2010/main" val="1929867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Правда ли, что фенол - это известный протоплазматический яд, токсичный для всех без исключения клеток организма! </a:t>
            </a:r>
          </a:p>
          <a:p>
            <a:r>
              <a:rPr lang="ru-RU" dirty="0" smtClean="0"/>
              <a:t>Диагностическая туберкулиновая проба Манту широко  используется в России с 1965 г., а применяемый для нее туберкулин утвержден ВОЗ в качестве стандарта еще в 1952 г. Уже как минимум три поколения людей приходят со своими детьми за получением  пуговки, но только в последние годы </a:t>
            </a:r>
            <a:r>
              <a:rPr lang="ru-RU" dirty="0" err="1" smtClean="0"/>
              <a:t>туберкулинодиагностика</a:t>
            </a:r>
            <a:r>
              <a:rPr lang="ru-RU" dirty="0" smtClean="0"/>
              <a:t> внезапно была объявлена ~опасной для здоровья. </a:t>
            </a:r>
          </a:p>
          <a:p>
            <a:r>
              <a:rPr lang="ru-RU" dirty="0" smtClean="0"/>
              <a:t>Кто-то вдруг прочитал, что в состав туберкулина входит фенол. И началось! </a:t>
            </a:r>
          </a:p>
          <a:p>
            <a:r>
              <a:rPr lang="ru-RU" dirty="0" smtClean="0"/>
              <a:t>- Фенол способен вызывать шок, слабость, конвульсии, поражение почек, сердечную недостаточность, токсичен для всех клеток организма! </a:t>
            </a:r>
          </a:p>
          <a:p>
            <a:r>
              <a:rPr lang="ru-RU" dirty="0" smtClean="0"/>
              <a:t>- Фенол вызывает лейкоз! </a:t>
            </a:r>
          </a:p>
          <a:p>
            <a:r>
              <a:rPr lang="ru-RU" dirty="0" smtClean="0"/>
              <a:t>- Фенол поражает нервную систему! </a:t>
            </a:r>
          </a:p>
          <a:p>
            <a:r>
              <a:rPr lang="ru-RU" dirty="0" smtClean="0"/>
              <a:t>При этом борцов с пробой Манту не смущает тот факт, что фенол в качестве консерванта используется, помимо туберкулина, в огромном количестве  других медицинских препаратов, в том числе и для парентерального введения. Матери детей-аллергиков отказываются от пробы Манту из-за боязни фенола, но не возражают против диагностического внутрикожного введения аллергенов, содержащих 0,2-0,4% того же самого фенола! Многими любимый </a:t>
            </a:r>
            <a:r>
              <a:rPr lang="ru-RU" dirty="0" err="1" smtClean="0"/>
              <a:t>фукорцин</a:t>
            </a:r>
            <a:r>
              <a:rPr lang="ru-RU" dirty="0" smtClean="0"/>
              <a:t>, которым обрабатывают даже язвочки во рту, содержит 3,9% чистого фенола. Фенол в качестве консерванта содержится в инсулине, в свечах, антисептиках для полоскания горла, каплях для ушей, других разнообразных препаратах. </a:t>
            </a:r>
          </a:p>
          <a:p>
            <a:r>
              <a:rPr lang="ru-RU" dirty="0" smtClean="0"/>
              <a:t>Это еще не все. Можно составить впечатляющий список лекарственных препаратов, которые в процессе метаболизма в организме превращаются в  фенол. И возглавит этот список не что иное, как </a:t>
            </a:r>
            <a:r>
              <a:rPr lang="ru-RU" dirty="0" err="1" smtClean="0"/>
              <a:t>парацетомол</a:t>
            </a:r>
            <a:r>
              <a:rPr lang="ru-RU" dirty="0" smtClean="0"/>
              <a:t> (</a:t>
            </a:r>
            <a:r>
              <a:rPr lang="ru-RU" dirty="0" err="1" smtClean="0"/>
              <a:t>парацетиламинофенол</a:t>
            </a:r>
            <a:r>
              <a:rPr lang="ru-RU" dirty="0" smtClean="0"/>
              <a:t>), который на основании многих исследований во всем мире считается самым безопасным детским лекарством от «температуры».</a:t>
            </a:r>
          </a:p>
          <a:p>
            <a:r>
              <a:rPr lang="ru-RU" dirty="0" smtClean="0"/>
              <a:t>Что же, фармацевтическая промышленность вознамерилась всех отравить? Конечно, нет! Фенол токсичен, но в гораздо более высоких дозах, чем те, которые содержатся в медикаментах (в том числе и ~ туберкулине). Как указывают сообщения токсикологов, отравления фенолом связаны с приемом его внутрь либо с вдыханием в больших дозах. Чаще это производственные вредности или несчастные случаи. Хронические отравления могут развиваться при постоянном и длительном поступлении небольших доз, например употреблении  загрязненной фенолом питьевой воды. Также редко, но встречаются отравления фенолом при его резорбтивном поступлении через кожу. Не зря на всех </a:t>
            </a:r>
            <a:r>
              <a:rPr lang="ru-RU" dirty="0" err="1" smtClean="0"/>
              <a:t>фенолсодержащих</a:t>
            </a:r>
            <a:r>
              <a:rPr lang="ru-RU" dirty="0" smtClean="0"/>
              <a:t> мазях указано, что нельзя их применять на больших участках тела (особенно у детей).  </a:t>
            </a:r>
          </a:p>
          <a:p>
            <a:r>
              <a:rPr lang="ru-RU" dirty="0" smtClean="0"/>
              <a:t>Случаев отравления фенолом от пробы Манту (или диагностических аллергенов) не описывается в источниках литературы. Но никто, и даже самые убежденные противники вакцинации, и не утверждают, что от пробы Манту можно получить летальное фенольное отравление. </a:t>
            </a:r>
          </a:p>
          <a:p>
            <a:r>
              <a:rPr lang="ru-RU" dirty="0" smtClean="0"/>
              <a:t>Можно ли вообще получить какое-либо расстройство здоровья от пробы Манту? Мы постарались найти в токсикологической литературе следующую информацию: при какой дозе фенола, вводимой в организм, не наступает никаких биологических эффектов? </a:t>
            </a:r>
          </a:p>
          <a:p>
            <a:r>
              <a:rPr lang="ru-RU" dirty="0" smtClean="0"/>
              <a:t>Какая доза фенола не связана даже с минимальными </a:t>
            </a:r>
            <a:r>
              <a:rPr lang="ru-RU" dirty="0" err="1" smtClean="0"/>
              <a:t>нейротоксичностыо</a:t>
            </a:r>
            <a:r>
              <a:rPr lang="ru-RU" dirty="0" smtClean="0"/>
              <a:t>, </a:t>
            </a:r>
            <a:r>
              <a:rPr lang="ru-RU" dirty="0" err="1" smtClean="0"/>
              <a:t>генотоксичностью</a:t>
            </a:r>
            <a:r>
              <a:rPr lang="ru-RU" dirty="0" smtClean="0"/>
              <a:t>, </a:t>
            </a:r>
            <a:r>
              <a:rPr lang="ru-RU" dirty="0" err="1" smtClean="0"/>
              <a:t>канцерогенностыо</a:t>
            </a:r>
            <a:r>
              <a:rPr lang="ru-RU" dirty="0" smtClean="0"/>
              <a:t> и любыми другими последствиями?</a:t>
            </a:r>
          </a:p>
          <a:p>
            <a:r>
              <a:rPr lang="ru-RU" dirty="0" smtClean="0"/>
              <a:t>В русскоязычной токсикологической литературе главным образом приводятся летальные дозы при различных путях поступления (при приеме внутрь - большие, при ингаляционных - меньшие), Однако, в англоязычных токсикологических источниках используется показатель NOAEL (по </a:t>
            </a:r>
            <a:r>
              <a:rPr lang="ru-RU" dirty="0" err="1" smtClean="0"/>
              <a:t>observed</a:t>
            </a:r>
            <a:r>
              <a:rPr lang="ru-RU" dirty="0" smtClean="0"/>
              <a:t> </a:t>
            </a:r>
            <a:r>
              <a:rPr lang="ru-RU" dirty="0" err="1" smtClean="0"/>
              <a:t>adverse</a:t>
            </a:r>
            <a:r>
              <a:rPr lang="ru-RU" dirty="0" smtClean="0"/>
              <a:t> </a:t>
            </a:r>
            <a:r>
              <a:rPr lang="ru-RU" dirty="0" err="1" smtClean="0"/>
              <a:t>effect</a:t>
            </a:r>
            <a:r>
              <a:rPr lang="ru-RU" dirty="0" smtClean="0"/>
              <a:t> </a:t>
            </a:r>
            <a:r>
              <a:rPr lang="ru-RU" dirty="0" err="1" smtClean="0"/>
              <a:t>level</a:t>
            </a:r>
            <a:r>
              <a:rPr lang="ru-RU" dirty="0" smtClean="0"/>
              <a:t>), т.е. доза, при которой НЕ НАБЛЮДАЕТСЯ никаких биологических эффектов (в лабораторных исследованиях определяется минимальная доза, при которой не наблюдается уменьшения массы плода у крыс). </a:t>
            </a:r>
          </a:p>
          <a:p>
            <a:r>
              <a:rPr lang="ru-RU" dirty="0" smtClean="0"/>
              <a:t>Так вот, для фенола NOAEL составляет 60 мг/кг массы тела. Безвредность данной дозы для человека подтверждена многочисленными наблюдениями за целыми популяциями, употребляющими  воду или пищу, содержащую малые дозы фенола: не установлено, фактов хоть сколько-нибудь негативных проявлений. Среди работ, изучающих кинетику фенола в человеческом организме, большой интерес представляет исследование </a:t>
            </a:r>
            <a:r>
              <a:rPr lang="ru-RU" dirty="0" err="1" smtClean="0"/>
              <a:t>Morrison</a:t>
            </a:r>
            <a:r>
              <a:rPr lang="ru-RU" dirty="0" smtClean="0"/>
              <a:t> и </a:t>
            </a:r>
            <a:r>
              <a:rPr lang="ru-RU" dirty="0" err="1" smtClean="0"/>
              <a:t>соавт</a:t>
            </a:r>
            <a:r>
              <a:rPr lang="ru-RU" dirty="0" smtClean="0"/>
              <a:t>., посвященное изучению динамики фенола в крови у педиатрических пациентов, которым он вводился с целью нервно-мышечной блокады. Еще до начала лечения (и без всякой вакцинации) фенол определялся в крови у детей в дозе от 0,3 до 0,8 мг/мл, после процедуры повышался до 36 мг/мл, а через 2 часа снижался примерно на 1/3. </a:t>
            </a:r>
          </a:p>
          <a:p>
            <a:r>
              <a:rPr lang="ru-RU" dirty="0" smtClean="0"/>
              <a:t>В пробе Манту содержится 0,25 мг фенола, т.е. для ребенка массой тела 8 кг это составляет 0,03 мг/кг, что меньше в 20 раз дозы безопасного ежедневного потребления. Хочется еще подчеркнуть - ежедневного, а проба Манту проводится все же не ежедневно. И даже не ежемесячно. А если сравнивать с физиологическим уровнем фенола в крови, то получается, что в одной дозе туберкулина его содержится примерно как в 1 мл крови. По сути дела, все мы, и маленькие дети в том числе, вдыхаем, выпиваем  и съедаем ежедневно количество фенола, многократно превышающего содержание такового в пробе Манту. В окружающей среде фенол присутствует не только в качестве техногенного загрязнителя, он есть и в природе: фенол и его производные встречаются в древесине, торфе, каменном угле, нефти. Эти соединения присутствуют в клетках растений: например, сосновые шишки и хвоя содержат довольно много фенола, поскольку в биологических объектах фенолы участвуют в </a:t>
            </a:r>
            <a:r>
              <a:rPr lang="ru-RU" dirty="0" err="1" smtClean="0"/>
              <a:t>окислительно</a:t>
            </a:r>
            <a:r>
              <a:rPr lang="ru-RU" dirty="0" smtClean="0"/>
              <a:t>-восстановительных реакциях обмена веществ. Фенол содержится в сыре, рыбе, мясе цыплят, табачном дыме и чае, выделяется из смол, покрывающих мебель, синтетических тканей. Кроме того, в организме имеется и эндогенный фенол, образующийся как метаболит в тканях самого организма и в кишечном содержимом в результате деятельности бактерий. </a:t>
            </a:r>
          </a:p>
          <a:p>
            <a:r>
              <a:rPr lang="ru-RU" dirty="0" smtClean="0"/>
              <a:t>Следует добавить, что мутагенного эффекта любых доз фенола в отношении млекопитающих (и человека тоже) никогда не наблюдалось. </a:t>
            </a:r>
            <a:r>
              <a:rPr lang="ru-RU" dirty="0" err="1" smtClean="0"/>
              <a:t>Канцерогенносгь</a:t>
            </a:r>
            <a:r>
              <a:rPr lang="ru-RU" dirty="0" smtClean="0"/>
              <a:t> фенола не доказана, несмотря на продолжающиеся эксперименты и многолетние наблюдения за людьми, подвергающимися хроническому фенольному воздействию. Международное агентство по изучению рака не относит фенол к классу человеческих канцерогенов. </a:t>
            </a:r>
          </a:p>
          <a:p>
            <a:endParaRPr lang="ru-RU" dirty="0"/>
          </a:p>
        </p:txBody>
      </p:sp>
      <p:sp>
        <p:nvSpPr>
          <p:cNvPr id="4" name="Номер слайда 3"/>
          <p:cNvSpPr>
            <a:spLocks noGrp="1"/>
          </p:cNvSpPr>
          <p:nvPr>
            <p:ph type="sldNum" sz="quarter" idx="10"/>
          </p:nvPr>
        </p:nvSpPr>
        <p:spPr/>
        <p:txBody>
          <a:bodyPr/>
          <a:lstStyle/>
          <a:p>
            <a:fld id="{75E342BA-45F6-4BD1-A267-9BAA1D2F19CC}" type="slidenum">
              <a:rPr lang="ru-RU" smtClean="0"/>
              <a:t>23</a:t>
            </a:fld>
            <a:endParaRPr lang="ru-RU"/>
          </a:p>
        </p:txBody>
      </p:sp>
    </p:spTree>
    <p:extLst>
      <p:ext uri="{BB962C8B-B14F-4D97-AF65-F5344CB8AC3E}">
        <p14:creationId xmlns:p14="http://schemas.microsoft.com/office/powerpoint/2010/main" val="3498643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Почему отказ от вакцинации может караться законом</a:t>
            </a:r>
          </a:p>
          <a:p>
            <a:r>
              <a:rPr lang="ru-RU" dirty="0" smtClean="0"/>
              <a:t>Законодательство о вакцинации отличается в разных странах. Так, в России законодательство об иммунопрофилактике не предусматривает санкций за отказ от прививок, только некоторые ограничения. Они возможны при определенных условиях, например, если в городе случилась вспышка инфекционного заболевания, то </a:t>
            </a:r>
            <a:r>
              <a:rPr lang="ru-RU" dirty="0" err="1" smtClean="0"/>
              <a:t>непривитого</a:t>
            </a:r>
            <a:r>
              <a:rPr lang="ru-RU" dirty="0" smtClean="0"/>
              <a:t> ребенка не пускают в детский сад до окончания карантина.</a:t>
            </a:r>
          </a:p>
          <a:p>
            <a:r>
              <a:rPr lang="ru-RU" dirty="0" smtClean="0"/>
              <a:t>В США и Европе отказ от обязательной вакцинации влечет за собой некоторые санкции, если это принято законодательством страны или штата. Основание для таких санкций — забота о национальной безопасности, так как вспышки заразных инфекций дорого обходятся налогоплательщикам и бюджету. Например, из-за эпидемии кори во Франции расширили перечень обязательных прививок с 3 до 11. За отказ от вакцинации ребенка для родителей предусмотрен штраф или арест до 6 месяцев.</a:t>
            </a:r>
          </a:p>
          <a:p>
            <a:r>
              <a:rPr lang="ru-RU" dirty="0" smtClean="0"/>
              <a:t>Правительство Австралии связывает с отказом от вакцинации вспышки менингита, поэтому в 2017 году родителей, не желающих ставить детям прививки, стали лишать детских пособий.</a:t>
            </a:r>
          </a:p>
          <a:p>
            <a:r>
              <a:rPr lang="ru-RU" dirty="0" smtClean="0"/>
              <a:t>Родители должны взвесить риски, часто надуманные, и реальные последствия отказа от прививок, лучше предупредить, чем пытаться лечить. </a:t>
            </a:r>
          </a:p>
          <a:p>
            <a:r>
              <a:rPr lang="ru-RU" dirty="0" smtClean="0"/>
              <a:t>Тем не менее, ответственности за отказ от прививок нет, вакцинация остается делом сугубо добровольным. Но, если взрослый отвечает только за себя, то родитель, отказывающийся прививать детей, всерьез рискует здоровьем своего ребенка. Именно так. Правом ребенка, как любого гражданина, является право быть защищенным от болезни. Защищая своего ребенка, мы также защищаем своих близких, других детей. Мы живем в сообществе, мы не изолированы, интенсивность контактов, скорость перемещений, плотность населения в городах растут. И чем лучше мы будем защищены сами, тем лучше мы защитим тех, кто рядом с нами. </a:t>
            </a:r>
          </a:p>
          <a:p>
            <a:r>
              <a:rPr lang="ru-RU" dirty="0" smtClean="0"/>
              <a:t>Инфекции всегда рядом это важно помнить. Они нас «любят», они будут использовать любой шанс проявить эту «любовь». И единственный путь проявить нашу любовь к своим детям – вовремя вакцинироваться. </a:t>
            </a:r>
          </a:p>
          <a:p>
            <a:endParaRPr lang="ru-RU" dirty="0"/>
          </a:p>
        </p:txBody>
      </p:sp>
      <p:sp>
        <p:nvSpPr>
          <p:cNvPr id="4" name="Номер слайда 3"/>
          <p:cNvSpPr>
            <a:spLocks noGrp="1"/>
          </p:cNvSpPr>
          <p:nvPr>
            <p:ph type="sldNum" sz="quarter" idx="10"/>
          </p:nvPr>
        </p:nvSpPr>
        <p:spPr/>
        <p:txBody>
          <a:bodyPr/>
          <a:lstStyle/>
          <a:p>
            <a:fld id="{75E342BA-45F6-4BD1-A267-9BAA1D2F19CC}" type="slidenum">
              <a:rPr lang="ru-RU" smtClean="0">
                <a:solidFill>
                  <a:prstClr val="black"/>
                </a:solidFill>
              </a:rPr>
              <a:pPr/>
              <a:t>25</a:t>
            </a:fld>
            <a:endParaRPr lang="ru-RU">
              <a:solidFill>
                <a:prstClr val="black"/>
              </a:solidFill>
            </a:endParaRPr>
          </a:p>
        </p:txBody>
      </p:sp>
    </p:spTree>
    <p:extLst>
      <p:ext uri="{BB962C8B-B14F-4D97-AF65-F5344CB8AC3E}">
        <p14:creationId xmlns:p14="http://schemas.microsoft.com/office/powerpoint/2010/main" val="3498643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 мнению обывателей,</a:t>
            </a:r>
            <a:r>
              <a:rPr lang="ru-RU" baseline="0" dirty="0" smtClean="0"/>
              <a:t> эпидемии инфекций – это пройденный этап в человеческой истории. К сожалению нет!</a:t>
            </a:r>
          </a:p>
          <a:p>
            <a:r>
              <a:rPr lang="ru-RU" baseline="0" dirty="0" smtClean="0"/>
              <a:t> В последние два года мир накрыли новые эпидемии из-за отказа от прививок: </a:t>
            </a:r>
            <a:r>
              <a:rPr lang="ru-RU" baseline="0" dirty="0" err="1" smtClean="0"/>
              <a:t>непривитые</a:t>
            </a:r>
            <a:r>
              <a:rPr lang="ru-RU" baseline="0" dirty="0" smtClean="0"/>
              <a:t> люди заражаются </a:t>
            </a:r>
            <a:r>
              <a:rPr lang="ru-RU" baseline="0" dirty="0" err="1" smtClean="0"/>
              <a:t>высокозаразными</a:t>
            </a:r>
            <a:r>
              <a:rPr lang="ru-RU" baseline="0" dirty="0" smtClean="0"/>
              <a:t> инфекциями вроде кори со 100-процентной вероятностью.</a:t>
            </a:r>
          </a:p>
          <a:p>
            <a:r>
              <a:rPr lang="ru-RU" baseline="0" dirty="0" smtClean="0"/>
              <a:t>В 2018 году, по данным ВОЗ, более 82 000 детей и взрослых в Европе заразились корью, эпидемия началась еще в 2017-м: тогда число заболевших выросло до 13 000 в год. Сравните: в 2016 году в Европе было всего 5273 зарегистрированных случая. Корь уже пришла и в Россию: заболевших корью за декабрь 2018-го и январь 2019-го стало в 3,5 раза больше, чем в те же месяцы 2017 года: 2538 заболевших вместо 725.</a:t>
            </a:r>
          </a:p>
          <a:p>
            <a:r>
              <a:rPr lang="ru-RU" baseline="0" dirty="0" smtClean="0"/>
              <a:t>Также недавно </a:t>
            </a:r>
            <a:r>
              <a:rPr lang="ru-RU" baseline="0" dirty="0" err="1" smtClean="0"/>
              <a:t>Роспотребнадзор</a:t>
            </a:r>
            <a:r>
              <a:rPr lang="ru-RU" baseline="0" dirty="0" smtClean="0"/>
              <a:t> опубликовал отчет, согласно которому заболеваемость коклюшем за январь–октябрь 2018 года выросла более чем в два раза по сравнению с аналогичным периодом прошлого года.</a:t>
            </a:r>
          </a:p>
          <a:p>
            <a:r>
              <a:rPr lang="ru-RU" baseline="0" dirty="0" smtClean="0"/>
              <a:t>В Новой Зеландии и Австралии с 2016 года регистрируют вспышки менингококковой инфекции у детей до 18 лет.</a:t>
            </a:r>
          </a:p>
          <a:p>
            <a:r>
              <a:rPr lang="ru-RU" baseline="0" dirty="0" smtClean="0"/>
              <a:t>В истории множество примеров, когда из-за отказа от вакцинации возникали вспышки инфекционных заболеваний: например, в 1970–1980-е годы в Англии была эпидемия коклюша, погибло несколько детей; в 90-е в России и СНГ 150 000 человек заболели дифтерией, из них погибли 5000; в Нигерии в 2000-е было несколько вспышек детского полиомиелита из-за отказа от западных вакцин.</a:t>
            </a:r>
          </a:p>
          <a:p>
            <a:r>
              <a:rPr lang="ru-RU" baseline="0" dirty="0" smtClean="0"/>
              <a:t>Чаще всего не прививают детей те люди, которые в свое время были полностью защищены вакцинацией от инфекционных заболеваний. То есть люди, рожденные в период, когда вакцинацию проводили всем: в роддоме, детской поликлинике, детском саду и школе. В период детства эти люди были защищены и не болели, но подвергают своего ребенка риску тяжелых инфекционных заболеваний с возможностью летального исхода. На самом деле страшно осознавать, что в XXI веке, когда уровень медицины настолько высок, наши дети умирают от кори.</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342BA-45F6-4BD1-A267-9BAA1D2F19C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2754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И тогда были те, кто отрицал действие прививки . </a:t>
            </a:r>
            <a:r>
              <a:rPr lang="ru-RU" dirty="0" err="1" smtClean="0"/>
              <a:t>Антипрививочники</a:t>
            </a:r>
            <a:r>
              <a:rPr lang="ru-RU" dirty="0" smtClean="0"/>
              <a:t> пишут книги, записывают</a:t>
            </a:r>
            <a:r>
              <a:rPr lang="ru-RU" baseline="0" dirty="0" smtClean="0"/>
              <a:t> диски, собирают семинары. </a:t>
            </a:r>
            <a:r>
              <a:rPr lang="ru-RU" baseline="0" dirty="0" err="1" smtClean="0"/>
              <a:t>Антипрививочники</a:t>
            </a:r>
            <a:r>
              <a:rPr lang="ru-RU" baseline="0" dirty="0" smtClean="0"/>
              <a:t> активны. У них есть время на интернет-активность. У них под дверью не стоят пациенты. Им не надо бежать на вызов. Большей частью они не имеют отношение к медицине, а те кто имеет точно не участковые врачи, фельдшера, и не врачи инфекционисты. </a:t>
            </a:r>
          </a:p>
          <a:p>
            <a:r>
              <a:rPr lang="ru-RU" baseline="0" dirty="0" smtClean="0"/>
              <a:t>Но нам необходимо правильно </a:t>
            </a:r>
            <a:r>
              <a:rPr lang="ru-RU" baseline="0" dirty="0" err="1" smtClean="0"/>
              <a:t>аргуметировать</a:t>
            </a:r>
            <a:r>
              <a:rPr lang="ru-RU" baseline="0" dirty="0" smtClean="0"/>
              <a:t> их постулаты и выводы. Чтобы объяснить родителям детей суть вакцинации.</a:t>
            </a:r>
            <a:endParaRPr lang="ru-RU" dirty="0"/>
          </a:p>
        </p:txBody>
      </p:sp>
      <p:sp>
        <p:nvSpPr>
          <p:cNvPr id="4" name="Номер слайда 3"/>
          <p:cNvSpPr>
            <a:spLocks noGrp="1"/>
          </p:cNvSpPr>
          <p:nvPr>
            <p:ph type="sldNum" sz="quarter" idx="10"/>
          </p:nvPr>
        </p:nvSpPr>
        <p:spPr/>
        <p:txBody>
          <a:bodyPr/>
          <a:lstStyle/>
          <a:p>
            <a:fld id="{75E342BA-45F6-4BD1-A267-9BAA1D2F19CC}" type="slidenum">
              <a:rPr lang="ru-RU" smtClean="0"/>
              <a:t>27</a:t>
            </a:fld>
            <a:endParaRPr lang="ru-RU"/>
          </a:p>
        </p:txBody>
      </p:sp>
    </p:spTree>
    <p:extLst>
      <p:ext uri="{BB962C8B-B14F-4D97-AF65-F5344CB8AC3E}">
        <p14:creationId xmlns:p14="http://schemas.microsoft.com/office/powerpoint/2010/main" val="1719894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Высоко контагиозных (заразных) </a:t>
            </a:r>
          </a:p>
          <a:p>
            <a:r>
              <a:rPr lang="ru-RU" dirty="0" err="1" smtClean="0"/>
              <a:t>Инвалидизирующих</a:t>
            </a:r>
            <a:r>
              <a:rPr lang="ru-RU" dirty="0" smtClean="0"/>
              <a:t> и приводящих к смерти </a:t>
            </a:r>
          </a:p>
          <a:p>
            <a:r>
              <a:rPr lang="ru-RU" dirty="0" smtClean="0"/>
              <a:t>Нет эффективной терапии </a:t>
            </a:r>
          </a:p>
          <a:p>
            <a:r>
              <a:rPr lang="ru-RU" dirty="0" smtClean="0"/>
              <a:t>Нет других средств предупреждения.</a:t>
            </a:r>
          </a:p>
          <a:p>
            <a:r>
              <a:rPr lang="ru-RU" dirty="0" smtClean="0"/>
              <a:t>Все чаще встречаются случаи отказа от вакцинации или отсрочки вакцинации у детей. Вызвано это, прежде всего, главным «недостатком» вакцинации – отсутствием болезни в настоящее время. Когда ребенок болеет, когда ему плохо – вот тут родители готовы на все, они ищут лекарство, понимают, что оно необходимо. Но когда ребенок здоров…</a:t>
            </a:r>
          </a:p>
          <a:p>
            <a:endParaRPr lang="ru-RU" dirty="0"/>
          </a:p>
        </p:txBody>
      </p:sp>
      <p:sp>
        <p:nvSpPr>
          <p:cNvPr id="4" name="Номер слайда 3"/>
          <p:cNvSpPr>
            <a:spLocks noGrp="1"/>
          </p:cNvSpPr>
          <p:nvPr>
            <p:ph type="sldNum" sz="quarter" idx="10"/>
          </p:nvPr>
        </p:nvSpPr>
        <p:spPr/>
        <p:txBody>
          <a:bodyPr/>
          <a:lstStyle/>
          <a:p>
            <a:fld id="{75E342BA-45F6-4BD1-A267-9BAA1D2F19CC}" type="slidenum">
              <a:rPr lang="ru-RU" smtClean="0"/>
              <a:t>4</a:t>
            </a:fld>
            <a:endParaRPr lang="ru-RU"/>
          </a:p>
        </p:txBody>
      </p:sp>
    </p:spTree>
    <p:extLst>
      <p:ext uri="{BB962C8B-B14F-4D97-AF65-F5344CB8AC3E}">
        <p14:creationId xmlns:p14="http://schemas.microsoft.com/office/powerpoint/2010/main" val="9702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Что такое прививки знают практически все современные родители.  </a:t>
            </a:r>
          </a:p>
          <a:p>
            <a:r>
              <a:rPr lang="ru-RU" dirty="0" smtClean="0"/>
              <a:t>Они вряд ли смогли бы спокойно отнестись к тому, что их ребенок:</a:t>
            </a:r>
          </a:p>
          <a:p>
            <a:r>
              <a:rPr lang="ru-RU" dirty="0" smtClean="0"/>
              <a:t>- обязательно переболеет корью и будет подвергаться 1% риска умереть от нее;</a:t>
            </a:r>
          </a:p>
          <a:p>
            <a:r>
              <a:rPr lang="ru-RU" dirty="0" smtClean="0"/>
              <a:t>- будет мучительно кашлять в течение 1-2 месяцев во время заболевания коклюшем;</a:t>
            </a:r>
          </a:p>
          <a:p>
            <a:r>
              <a:rPr lang="ru-RU" dirty="0" smtClean="0"/>
              <a:t>- имеет 10-20% шансов заболеть дифтерией, от которой умирает каждый десятый;</a:t>
            </a:r>
          </a:p>
          <a:p>
            <a:r>
              <a:rPr lang="ru-RU" dirty="0" smtClean="0"/>
              <a:t>- рискует остаться на всю жизнь калекой после перенесенного полиомиелита;</a:t>
            </a:r>
          </a:p>
          <a:p>
            <a:r>
              <a:rPr lang="ru-RU" dirty="0" smtClean="0"/>
              <a:t>- не будет защищен от туберкулеза, который не знает различий между бедным и богатым;</a:t>
            </a:r>
          </a:p>
          <a:p>
            <a:r>
              <a:rPr lang="ru-RU" dirty="0" smtClean="0"/>
              <a:t>- перенесет «свинку» и, возможно, станет из-за этого бесплодным;</a:t>
            </a:r>
          </a:p>
          <a:p>
            <a:r>
              <a:rPr lang="ru-RU" dirty="0" smtClean="0"/>
              <a:t>- будет вынужден после каждой травмы - получать противостолбнячную сыворотку, что чревато развитием анафилактического шока или других аллергических реакций.</a:t>
            </a:r>
          </a:p>
          <a:p>
            <a:endParaRPr lang="ru-RU" dirty="0"/>
          </a:p>
        </p:txBody>
      </p:sp>
      <p:sp>
        <p:nvSpPr>
          <p:cNvPr id="4" name="Номер слайда 3"/>
          <p:cNvSpPr>
            <a:spLocks noGrp="1"/>
          </p:cNvSpPr>
          <p:nvPr>
            <p:ph type="sldNum" sz="quarter" idx="10"/>
          </p:nvPr>
        </p:nvSpPr>
        <p:spPr/>
        <p:txBody>
          <a:bodyPr/>
          <a:lstStyle/>
          <a:p>
            <a:fld id="{75E342BA-45F6-4BD1-A267-9BAA1D2F19CC}" type="slidenum">
              <a:rPr lang="ru-RU" smtClean="0"/>
              <a:t>5</a:t>
            </a:fld>
            <a:endParaRPr lang="ru-RU"/>
          </a:p>
        </p:txBody>
      </p:sp>
    </p:spTree>
    <p:extLst>
      <p:ext uri="{BB962C8B-B14F-4D97-AF65-F5344CB8AC3E}">
        <p14:creationId xmlns:p14="http://schemas.microsoft.com/office/powerpoint/2010/main" val="3514930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ru-RU" sz="1200" b="0" i="0" u="none" strike="noStrike" baseline="0" dirty="0" smtClean="0">
                <a:latin typeface="Times#20New#20Roman"/>
              </a:rPr>
              <a:t>Национальный календарь России введен в действие Федеральным законом об иммунопрофилактике, Приказами МЗ РФ, он обновлялся в </a:t>
            </a:r>
            <a:r>
              <a:rPr lang="ru-RU" sz="1200" b="0" i="0" u="none" strike="noStrike" baseline="0" dirty="0" smtClean="0">
                <a:latin typeface="TimesNewRomanPSMT"/>
              </a:rPr>
              <a:t>1973, 1980, 1997, 2001, 2011, 2014 </a:t>
            </a:r>
            <a:r>
              <a:rPr lang="ru-RU" sz="1200" b="0" i="0" u="none" strike="noStrike" baseline="0" dirty="0" smtClean="0">
                <a:latin typeface="Times#20New#20Roman"/>
              </a:rPr>
              <a:t>гг. Эта же практика существовала в прошлом веке в большинстве стран, сейчас в связи с увеличением числа вакцин многие страны стали пересматривать Календарь чаще, в </a:t>
            </a:r>
            <a:r>
              <a:rPr lang="ru-RU" sz="1200" b="0" i="0" u="none" strike="noStrike" baseline="0" dirty="0" err="1" smtClean="0">
                <a:latin typeface="Times#20New#20Roman"/>
              </a:rPr>
              <a:t>т.ч</a:t>
            </a:r>
            <a:r>
              <a:rPr lang="ru-RU" sz="1200" b="0" i="0" u="none" strike="noStrike" baseline="0" dirty="0" smtClean="0">
                <a:latin typeface="Times#20New#20Roman"/>
              </a:rPr>
              <a:t>. ежегодно.</a:t>
            </a:r>
          </a:p>
          <a:p>
            <a:pPr algn="l"/>
            <a:r>
              <a:rPr lang="ru-RU" sz="1200" b="0" i="0" u="none" strike="noStrike" baseline="0" dirty="0" smtClean="0">
                <a:latin typeface="Times#20New#20Roman"/>
              </a:rPr>
              <a:t>В действующий Календарь иммунопрофилактики РФ включает 12 инфекций.</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342BA-45F6-4BD1-A267-9BAA1D2F19C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852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Повторить от каких инфекций прививает мир, по слайду.</a:t>
            </a:r>
            <a:endParaRPr lang="ru-RU" dirty="0"/>
          </a:p>
        </p:txBody>
      </p:sp>
      <p:sp>
        <p:nvSpPr>
          <p:cNvPr id="4" name="Номер слайда 3"/>
          <p:cNvSpPr>
            <a:spLocks noGrp="1"/>
          </p:cNvSpPr>
          <p:nvPr>
            <p:ph type="sldNum" sz="quarter" idx="10"/>
          </p:nvPr>
        </p:nvSpPr>
        <p:spPr/>
        <p:txBody>
          <a:bodyPr/>
          <a:lstStyle/>
          <a:p>
            <a:fld id="{75E342BA-45F6-4BD1-A267-9BAA1D2F19CC}" type="slidenum">
              <a:rPr lang="ru-RU" smtClean="0"/>
              <a:t>7</a:t>
            </a:fld>
            <a:endParaRPr lang="ru-RU"/>
          </a:p>
        </p:txBody>
      </p:sp>
    </p:spTree>
    <p:extLst>
      <p:ext uri="{BB962C8B-B14F-4D97-AF65-F5344CB8AC3E}">
        <p14:creationId xmlns:p14="http://schemas.microsoft.com/office/powerpoint/2010/main" val="3927859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Региональный календарь.</a:t>
            </a:r>
            <a:endParaRPr lang="ru-RU" dirty="0"/>
          </a:p>
        </p:txBody>
      </p:sp>
      <p:sp>
        <p:nvSpPr>
          <p:cNvPr id="4" name="Номер слайда 3"/>
          <p:cNvSpPr>
            <a:spLocks noGrp="1"/>
          </p:cNvSpPr>
          <p:nvPr>
            <p:ph type="sldNum" sz="quarter" idx="10"/>
          </p:nvPr>
        </p:nvSpPr>
        <p:spPr/>
        <p:txBody>
          <a:bodyPr/>
          <a:lstStyle/>
          <a:p>
            <a:fld id="{75E342BA-45F6-4BD1-A267-9BAA1D2F19CC}" type="slidenum">
              <a:rPr lang="ru-RU" smtClean="0"/>
              <a:t>8</a:t>
            </a:fld>
            <a:endParaRPr lang="ru-RU"/>
          </a:p>
        </p:txBody>
      </p:sp>
    </p:spTree>
    <p:extLst>
      <p:ext uri="{BB962C8B-B14F-4D97-AF65-F5344CB8AC3E}">
        <p14:creationId xmlns:p14="http://schemas.microsoft.com/office/powerpoint/2010/main" val="1278885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ru-RU" dirty="0" smtClean="0"/>
              <a:t>Когда говорят о пользе естественных инфекций  и их предпочтение перед прививками, опираются на следующие неверные представления.</a:t>
            </a:r>
          </a:p>
          <a:p>
            <a:pPr algn="l"/>
            <a:r>
              <a:rPr lang="ru-RU" dirty="0" smtClean="0"/>
              <a:t>Заблуждение 1 инфекционные болезни способствуют укреплению иммунитета. Инфекционные заболевания иногда представляются обязательным этапом жизни ребенка, необходимым для формирования иммунной системы, поскольку созревание ее на самом деле происходит в результате контакта </a:t>
            </a:r>
          </a:p>
          <a:p>
            <a:pPr algn="l"/>
            <a:r>
              <a:rPr lang="ru-RU" dirty="0" smtClean="0"/>
              <a:t> с микроорганизмами. Касается банальной</a:t>
            </a:r>
            <a:r>
              <a:rPr lang="ru-RU" baseline="0" dirty="0" smtClean="0"/>
              <a:t> большой группы респираторных патогенов. Каждый детский организм в течении первых трех лет должен выработать к ним устойчивость(иммунитет). Серьезные инфекции такие как корь, дифтерия, перенесенные в тяжелой форме , напротив угнетают иммунитет. После ветряной оспы, гриппа, многих других инфекций развиваются вторичные иммунодефициты.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Заблуждение 2. Опасность инфекционных болезней сильно преувеличена. </a:t>
            </a:r>
            <a:r>
              <a:rPr kumimoji="0" lang="ru-RU" sz="24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Инфекционные заболевания опасны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от них умирают. Даже сегодня. Большинство инфекций протекает в молниеносной форме, когда успеть с помощью невозможно. Грипп, корь, ветряная оспа, дифтерия, все гепатиты, туберкулез, клещевой энцефалит, пневмококковая и гемофильные инфекции. За годы работы приходится видеть смерть детей от инфекционных заболеваний. Другая неприятная сторона  инфекционного заболевания – это возможность осложнений.</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algn="l"/>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342BA-45F6-4BD1-A267-9BAA1D2F19C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576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ru-RU" dirty="0" smtClean="0"/>
              <a:t>Кроме тех что вы видите</a:t>
            </a:r>
            <a:r>
              <a:rPr lang="ru-RU" baseline="0" dirty="0" smtClean="0"/>
              <a:t> на слайде приведу еще несколько </a:t>
            </a:r>
          </a:p>
          <a:p>
            <a:pPr algn="l"/>
            <a:r>
              <a:rPr lang="ru-RU" baseline="0" dirty="0" smtClean="0"/>
              <a:t>Вирусный гепатит В –цирроз печени, печеночная недостаточность, рак печени.</a:t>
            </a:r>
          </a:p>
          <a:p>
            <a:pPr algn="l"/>
            <a:r>
              <a:rPr lang="ru-RU" baseline="0" dirty="0" smtClean="0"/>
              <a:t>Пневмококковая инфекция – септический шок, гнойные заболевания плевры, эпилептический синдром, </a:t>
            </a:r>
            <a:r>
              <a:rPr lang="ru-RU" baseline="0" dirty="0" err="1" smtClean="0"/>
              <a:t>васкулиты</a:t>
            </a:r>
            <a:r>
              <a:rPr lang="ru-RU" baseline="0" dirty="0" smtClean="0"/>
              <a:t>, поражение черепно-мозговых нервов.</a:t>
            </a:r>
          </a:p>
          <a:p>
            <a:pPr algn="l"/>
            <a:r>
              <a:rPr lang="ru-RU" baseline="0" dirty="0" smtClean="0"/>
              <a:t>Туберкулез(легочные кровотечения), гидроцефалия, глухота, слепота. Хроническая почечная </a:t>
            </a:r>
            <a:r>
              <a:rPr lang="ru-RU" baseline="0" dirty="0" err="1" smtClean="0"/>
              <a:t>недостатачность</a:t>
            </a:r>
            <a:r>
              <a:rPr lang="ru-RU" baseline="0" dirty="0" smtClean="0"/>
              <a:t> фиброз, рубцовые изменения органов мочеполовой системы. </a:t>
            </a:r>
          </a:p>
          <a:p>
            <a:pPr algn="l"/>
            <a:r>
              <a:rPr lang="ru-RU" baseline="0" dirty="0" smtClean="0"/>
              <a:t>Гемофильная инфекция – разрушение легочной ткани, неврологические нарушения с потерей слуха</a:t>
            </a:r>
          </a:p>
          <a:p>
            <a:pPr algn="l"/>
            <a:r>
              <a:rPr lang="ru-RU" baseline="0" dirty="0" smtClean="0"/>
              <a:t>Клещевой энцефалит  -вялые параличи, атрофия мышц, изменение личности.</a:t>
            </a:r>
          </a:p>
          <a:p>
            <a:pPr algn="l"/>
            <a:r>
              <a:rPr lang="ru-RU" baseline="0" dirty="0" smtClean="0"/>
              <a:t>Паротит – тугоухость, бесплодие.</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342BA-45F6-4BD1-A267-9BAA1D2F19C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644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24.10.2019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9922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Date Placeholder 2"/>
          <p:cNvSpPr>
            <a:spLocks noGrp="1"/>
          </p:cNvSpPr>
          <p:nvPr>
            <p:ph type="dt" sz="half" idx="10"/>
          </p:nvPr>
        </p:nvSpPr>
        <p:spPr/>
        <p:txBody>
          <a:bodyPr/>
          <a:lstStyle/>
          <a:p>
            <a:fld id="{B4C71EC6-210F-42DE-9C53-41977AD35B3D}" type="datetimeFigureOut">
              <a:rPr lang="ru-RU" smtClean="0"/>
              <a:t>24.10.2019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998265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24.10.2019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815696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24.10.2019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05268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24.10.2019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646562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24.10.2019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623305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24.10.2019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778159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24.10.2019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533138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24.10.2019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3066144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146194">
                    <a:lumMod val="50000"/>
                  </a:srgbClr>
                </a:solidFill>
              </a:rPr>
              <a:pPr/>
              <a:t>24.10.2019</a:t>
            </a:fld>
            <a:endParaRPr lang="ru-RU">
              <a:solidFill>
                <a:srgbClr val="146194">
                  <a:lumMod val="50000"/>
                </a:srgbClr>
              </a:solidFill>
            </a:endParaRPr>
          </a:p>
        </p:txBody>
      </p:sp>
      <p:sp>
        <p:nvSpPr>
          <p:cNvPr id="5" name="Footer Placeholder 4"/>
          <p:cNvSpPr>
            <a:spLocks noGrp="1"/>
          </p:cNvSpPr>
          <p:nvPr>
            <p:ph type="ftr" sz="quarter" idx="11"/>
          </p:nvPr>
        </p:nvSpPr>
        <p:spPr/>
        <p:txBody>
          <a:bodyPr/>
          <a:lstStyle/>
          <a:p>
            <a:endParaRPr lang="ru-RU">
              <a:solidFill>
                <a:srgbClr val="146194">
                  <a:lumMod val="5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146194">
                    <a:lumMod val="50000"/>
                  </a:srgbClr>
                </a:solidFill>
              </a:rPr>
              <a:pPr/>
              <a:t>‹#›</a:t>
            </a:fld>
            <a:endParaRPr lang="ru-RU">
              <a:solidFill>
                <a:srgbClr val="146194">
                  <a:lumMod val="50000"/>
                </a:srgbClr>
              </a:solidFill>
            </a:endParaRP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7671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146194">
                    <a:lumMod val="50000"/>
                  </a:srgbClr>
                </a:solidFill>
              </a:rPr>
              <a:pPr/>
              <a:t>24.10.2019</a:t>
            </a:fld>
            <a:endParaRPr lang="ru-RU">
              <a:solidFill>
                <a:srgbClr val="146194">
                  <a:lumMod val="50000"/>
                </a:srgbClr>
              </a:solidFill>
            </a:endParaRPr>
          </a:p>
        </p:txBody>
      </p:sp>
      <p:sp>
        <p:nvSpPr>
          <p:cNvPr id="5" name="Footer Placeholder 4"/>
          <p:cNvSpPr>
            <a:spLocks noGrp="1"/>
          </p:cNvSpPr>
          <p:nvPr>
            <p:ph type="ftr" sz="quarter" idx="11"/>
          </p:nvPr>
        </p:nvSpPr>
        <p:spPr/>
        <p:txBody>
          <a:bodyPr/>
          <a:lstStyle/>
          <a:p>
            <a:endParaRPr lang="ru-RU">
              <a:solidFill>
                <a:srgbClr val="146194">
                  <a:lumMod val="5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146194">
                    <a:lumMod val="50000"/>
                  </a:srgbClr>
                </a:solidFill>
              </a:rPr>
              <a:pPr/>
              <a:t>‹#›</a:t>
            </a:fld>
            <a:endParaRPr lang="ru-RU">
              <a:solidFill>
                <a:srgbClr val="146194">
                  <a:lumMod val="50000"/>
                </a:srgbClr>
              </a:solidFill>
            </a:endParaRPr>
          </a:p>
        </p:txBody>
      </p:sp>
    </p:spTree>
    <p:extLst>
      <p:ext uri="{BB962C8B-B14F-4D97-AF65-F5344CB8AC3E}">
        <p14:creationId xmlns:p14="http://schemas.microsoft.com/office/powerpoint/2010/main" val="3416894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24.10.2019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817853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146194">
                    <a:lumMod val="50000"/>
                  </a:srgbClr>
                </a:solidFill>
              </a:rPr>
              <a:pPr/>
              <a:t>24.10.2019</a:t>
            </a:fld>
            <a:endParaRPr lang="ru-RU">
              <a:solidFill>
                <a:srgbClr val="146194">
                  <a:lumMod val="50000"/>
                </a:srgbClr>
              </a:solidFill>
            </a:endParaRPr>
          </a:p>
        </p:txBody>
      </p:sp>
      <p:sp>
        <p:nvSpPr>
          <p:cNvPr id="5" name="Footer Placeholder 4"/>
          <p:cNvSpPr>
            <a:spLocks noGrp="1"/>
          </p:cNvSpPr>
          <p:nvPr>
            <p:ph type="ftr" sz="quarter" idx="11"/>
          </p:nvPr>
        </p:nvSpPr>
        <p:spPr/>
        <p:txBody>
          <a:bodyPr/>
          <a:lstStyle/>
          <a:p>
            <a:endParaRPr lang="ru-RU">
              <a:solidFill>
                <a:srgbClr val="146194">
                  <a:lumMod val="5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146194">
                    <a:lumMod val="50000"/>
                  </a:srgbClr>
                </a:solidFill>
              </a:rPr>
              <a:pPr/>
              <a:t>‹#›</a:t>
            </a:fld>
            <a:endParaRPr lang="ru-RU">
              <a:solidFill>
                <a:srgbClr val="146194">
                  <a:lumMod val="50000"/>
                </a:srgbClr>
              </a:solidFill>
            </a:endParaRPr>
          </a:p>
        </p:txBody>
      </p:sp>
    </p:spTree>
    <p:extLst>
      <p:ext uri="{BB962C8B-B14F-4D97-AF65-F5344CB8AC3E}">
        <p14:creationId xmlns:p14="http://schemas.microsoft.com/office/powerpoint/2010/main" val="2240931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146194">
                    <a:lumMod val="50000"/>
                  </a:srgbClr>
                </a:solidFill>
              </a:rPr>
              <a:pPr/>
              <a:t>24.10.2019</a:t>
            </a:fld>
            <a:endParaRPr lang="ru-RU">
              <a:solidFill>
                <a:srgbClr val="146194">
                  <a:lumMod val="50000"/>
                </a:srgbClr>
              </a:solidFill>
            </a:endParaRPr>
          </a:p>
        </p:txBody>
      </p:sp>
      <p:sp>
        <p:nvSpPr>
          <p:cNvPr id="6" name="Footer Placeholder 5"/>
          <p:cNvSpPr>
            <a:spLocks noGrp="1"/>
          </p:cNvSpPr>
          <p:nvPr>
            <p:ph type="ftr" sz="quarter" idx="11"/>
          </p:nvPr>
        </p:nvSpPr>
        <p:spPr/>
        <p:txBody>
          <a:bodyPr/>
          <a:lstStyle/>
          <a:p>
            <a:endParaRPr lang="ru-RU">
              <a:solidFill>
                <a:srgbClr val="146194">
                  <a:lumMod val="5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146194">
                    <a:lumMod val="50000"/>
                  </a:srgbClr>
                </a:solidFill>
              </a:rPr>
              <a:pPr/>
              <a:t>‹#›</a:t>
            </a:fld>
            <a:endParaRPr lang="ru-RU">
              <a:solidFill>
                <a:srgbClr val="146194">
                  <a:lumMod val="50000"/>
                </a:srgbClr>
              </a:solidFill>
            </a:endParaRPr>
          </a:p>
        </p:txBody>
      </p:sp>
    </p:spTree>
    <p:extLst>
      <p:ext uri="{BB962C8B-B14F-4D97-AF65-F5344CB8AC3E}">
        <p14:creationId xmlns:p14="http://schemas.microsoft.com/office/powerpoint/2010/main" val="1273100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srgbClr val="146194">
                    <a:lumMod val="50000"/>
                  </a:srgbClr>
                </a:solidFill>
              </a:rPr>
              <a:pPr/>
              <a:t>24.10.2019</a:t>
            </a:fld>
            <a:endParaRPr lang="ru-RU">
              <a:solidFill>
                <a:srgbClr val="146194">
                  <a:lumMod val="50000"/>
                </a:srgbClr>
              </a:solidFill>
            </a:endParaRPr>
          </a:p>
        </p:txBody>
      </p:sp>
      <p:sp>
        <p:nvSpPr>
          <p:cNvPr id="8" name="Footer Placeholder 7"/>
          <p:cNvSpPr>
            <a:spLocks noGrp="1"/>
          </p:cNvSpPr>
          <p:nvPr>
            <p:ph type="ftr" sz="quarter" idx="11"/>
          </p:nvPr>
        </p:nvSpPr>
        <p:spPr/>
        <p:txBody>
          <a:bodyPr/>
          <a:lstStyle/>
          <a:p>
            <a:endParaRPr lang="ru-RU">
              <a:solidFill>
                <a:srgbClr val="146194">
                  <a:lumMod val="50000"/>
                </a:srgb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srgbClr val="146194">
                    <a:lumMod val="50000"/>
                  </a:srgbClr>
                </a:solidFill>
              </a:rPr>
              <a:pPr/>
              <a:t>‹#›</a:t>
            </a:fld>
            <a:endParaRPr lang="ru-RU">
              <a:solidFill>
                <a:srgbClr val="146194">
                  <a:lumMod val="50000"/>
                </a:srgbClr>
              </a:solidFill>
            </a:endParaRPr>
          </a:p>
        </p:txBody>
      </p:sp>
    </p:spTree>
    <p:extLst>
      <p:ext uri="{BB962C8B-B14F-4D97-AF65-F5344CB8AC3E}">
        <p14:creationId xmlns:p14="http://schemas.microsoft.com/office/powerpoint/2010/main" val="2519372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srgbClr val="146194">
                    <a:lumMod val="50000"/>
                  </a:srgbClr>
                </a:solidFill>
              </a:rPr>
              <a:pPr/>
              <a:t>24.10.2019</a:t>
            </a:fld>
            <a:endParaRPr lang="ru-RU">
              <a:solidFill>
                <a:srgbClr val="146194">
                  <a:lumMod val="50000"/>
                </a:srgbClr>
              </a:solidFill>
            </a:endParaRPr>
          </a:p>
        </p:txBody>
      </p:sp>
      <p:sp>
        <p:nvSpPr>
          <p:cNvPr id="4" name="Footer Placeholder 3"/>
          <p:cNvSpPr>
            <a:spLocks noGrp="1"/>
          </p:cNvSpPr>
          <p:nvPr>
            <p:ph type="ftr" sz="quarter" idx="11"/>
          </p:nvPr>
        </p:nvSpPr>
        <p:spPr/>
        <p:txBody>
          <a:bodyPr/>
          <a:lstStyle/>
          <a:p>
            <a:endParaRPr lang="ru-RU">
              <a:solidFill>
                <a:srgbClr val="146194">
                  <a:lumMod val="50000"/>
                </a:srgb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srgbClr val="146194">
                    <a:lumMod val="50000"/>
                  </a:srgbClr>
                </a:solidFill>
              </a:rPr>
              <a:pPr/>
              <a:t>‹#›</a:t>
            </a:fld>
            <a:endParaRPr lang="ru-RU">
              <a:solidFill>
                <a:srgbClr val="146194">
                  <a:lumMod val="50000"/>
                </a:srgbClr>
              </a:solidFill>
            </a:endParaRPr>
          </a:p>
        </p:txBody>
      </p:sp>
    </p:spTree>
    <p:extLst>
      <p:ext uri="{BB962C8B-B14F-4D97-AF65-F5344CB8AC3E}">
        <p14:creationId xmlns:p14="http://schemas.microsoft.com/office/powerpoint/2010/main" val="2861619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srgbClr val="146194">
                    <a:lumMod val="50000"/>
                  </a:srgbClr>
                </a:solidFill>
              </a:rPr>
              <a:pPr/>
              <a:t>24.10.2019</a:t>
            </a:fld>
            <a:endParaRPr lang="ru-RU">
              <a:solidFill>
                <a:srgbClr val="146194">
                  <a:lumMod val="50000"/>
                </a:srgbClr>
              </a:solidFill>
            </a:endParaRPr>
          </a:p>
        </p:txBody>
      </p:sp>
      <p:sp>
        <p:nvSpPr>
          <p:cNvPr id="3" name="Footer Placeholder 2"/>
          <p:cNvSpPr>
            <a:spLocks noGrp="1"/>
          </p:cNvSpPr>
          <p:nvPr>
            <p:ph type="ftr" sz="quarter" idx="11"/>
          </p:nvPr>
        </p:nvSpPr>
        <p:spPr/>
        <p:txBody>
          <a:bodyPr/>
          <a:lstStyle/>
          <a:p>
            <a:endParaRPr lang="ru-RU">
              <a:solidFill>
                <a:srgbClr val="146194">
                  <a:lumMod val="50000"/>
                </a:srgb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srgbClr val="146194">
                    <a:lumMod val="50000"/>
                  </a:srgbClr>
                </a:solidFill>
              </a:rPr>
              <a:pPr/>
              <a:t>‹#›</a:t>
            </a:fld>
            <a:endParaRPr lang="ru-RU">
              <a:solidFill>
                <a:srgbClr val="146194">
                  <a:lumMod val="50000"/>
                </a:srgbClr>
              </a:solidFill>
            </a:endParaRPr>
          </a:p>
        </p:txBody>
      </p:sp>
    </p:spTree>
    <p:extLst>
      <p:ext uri="{BB962C8B-B14F-4D97-AF65-F5344CB8AC3E}">
        <p14:creationId xmlns:p14="http://schemas.microsoft.com/office/powerpoint/2010/main" val="696272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146194">
                    <a:lumMod val="50000"/>
                  </a:srgbClr>
                </a:solidFill>
              </a:rPr>
              <a:pPr/>
              <a:t>24.10.2019</a:t>
            </a:fld>
            <a:endParaRPr lang="ru-RU">
              <a:solidFill>
                <a:srgbClr val="146194">
                  <a:lumMod val="50000"/>
                </a:srgbClr>
              </a:solidFill>
            </a:endParaRPr>
          </a:p>
        </p:txBody>
      </p:sp>
      <p:sp>
        <p:nvSpPr>
          <p:cNvPr id="6" name="Footer Placeholder 5"/>
          <p:cNvSpPr>
            <a:spLocks noGrp="1"/>
          </p:cNvSpPr>
          <p:nvPr>
            <p:ph type="ftr" sz="quarter" idx="11"/>
          </p:nvPr>
        </p:nvSpPr>
        <p:spPr/>
        <p:txBody>
          <a:bodyPr/>
          <a:lstStyle/>
          <a:p>
            <a:endParaRPr lang="ru-RU">
              <a:solidFill>
                <a:srgbClr val="146194">
                  <a:lumMod val="5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146194">
                    <a:lumMod val="50000"/>
                  </a:srgbClr>
                </a:solidFill>
              </a:rPr>
              <a:pPr/>
              <a:t>‹#›</a:t>
            </a:fld>
            <a:endParaRPr lang="ru-RU">
              <a:solidFill>
                <a:srgbClr val="146194">
                  <a:lumMod val="50000"/>
                </a:srgbClr>
              </a:solidFill>
            </a:endParaRPr>
          </a:p>
        </p:txBody>
      </p:sp>
    </p:spTree>
    <p:extLst>
      <p:ext uri="{BB962C8B-B14F-4D97-AF65-F5344CB8AC3E}">
        <p14:creationId xmlns:p14="http://schemas.microsoft.com/office/powerpoint/2010/main" val="30949094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146194">
                    <a:lumMod val="50000"/>
                  </a:srgbClr>
                </a:solidFill>
              </a:rPr>
              <a:pPr/>
              <a:t>24.10.2019</a:t>
            </a:fld>
            <a:endParaRPr lang="ru-RU">
              <a:solidFill>
                <a:srgbClr val="146194">
                  <a:lumMod val="50000"/>
                </a:srgbClr>
              </a:solidFill>
            </a:endParaRPr>
          </a:p>
        </p:txBody>
      </p:sp>
      <p:sp>
        <p:nvSpPr>
          <p:cNvPr id="6" name="Footer Placeholder 5"/>
          <p:cNvSpPr>
            <a:spLocks noGrp="1"/>
          </p:cNvSpPr>
          <p:nvPr>
            <p:ph type="ftr" sz="quarter" idx="11"/>
          </p:nvPr>
        </p:nvSpPr>
        <p:spPr/>
        <p:txBody>
          <a:bodyPr/>
          <a:lstStyle/>
          <a:p>
            <a:endParaRPr lang="ru-RU">
              <a:solidFill>
                <a:srgbClr val="146194">
                  <a:lumMod val="5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146194">
                    <a:lumMod val="50000"/>
                  </a:srgbClr>
                </a:solidFill>
              </a:rPr>
              <a:pPr/>
              <a:t>‹#›</a:t>
            </a:fld>
            <a:endParaRPr lang="ru-RU">
              <a:solidFill>
                <a:srgbClr val="146194">
                  <a:lumMod val="50000"/>
                </a:srgbClr>
              </a:solidFill>
            </a:endParaRPr>
          </a:p>
        </p:txBody>
      </p:sp>
    </p:spTree>
    <p:extLst>
      <p:ext uri="{BB962C8B-B14F-4D97-AF65-F5344CB8AC3E}">
        <p14:creationId xmlns:p14="http://schemas.microsoft.com/office/powerpoint/2010/main" val="2469763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Date Placeholder 2"/>
          <p:cNvSpPr>
            <a:spLocks noGrp="1"/>
          </p:cNvSpPr>
          <p:nvPr>
            <p:ph type="dt" sz="half" idx="10"/>
          </p:nvPr>
        </p:nvSpPr>
        <p:spPr/>
        <p:txBody>
          <a:bodyPr/>
          <a:lstStyle/>
          <a:p>
            <a:fld id="{B4C71EC6-210F-42DE-9C53-41977AD35B3D}" type="datetimeFigureOut">
              <a:rPr lang="ru-RU" smtClean="0">
                <a:solidFill>
                  <a:srgbClr val="146194">
                    <a:lumMod val="50000"/>
                  </a:srgbClr>
                </a:solidFill>
              </a:rPr>
              <a:pPr/>
              <a:t>24.10.2019</a:t>
            </a:fld>
            <a:endParaRPr lang="ru-RU">
              <a:solidFill>
                <a:srgbClr val="146194">
                  <a:lumMod val="50000"/>
                </a:srgbClr>
              </a:solidFill>
            </a:endParaRPr>
          </a:p>
        </p:txBody>
      </p:sp>
      <p:sp>
        <p:nvSpPr>
          <p:cNvPr id="4" name="Footer Placeholder 3"/>
          <p:cNvSpPr>
            <a:spLocks noGrp="1"/>
          </p:cNvSpPr>
          <p:nvPr>
            <p:ph type="ftr" sz="quarter" idx="11"/>
          </p:nvPr>
        </p:nvSpPr>
        <p:spPr/>
        <p:txBody>
          <a:bodyPr/>
          <a:lstStyle/>
          <a:p>
            <a:endParaRPr lang="ru-RU">
              <a:solidFill>
                <a:srgbClr val="146194">
                  <a:lumMod val="50000"/>
                </a:srgb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srgbClr val="146194">
                    <a:lumMod val="50000"/>
                  </a:srgbClr>
                </a:solidFill>
              </a:rPr>
              <a:pPr/>
              <a:t>‹#›</a:t>
            </a:fld>
            <a:endParaRPr lang="ru-RU">
              <a:solidFill>
                <a:srgbClr val="146194">
                  <a:lumMod val="50000"/>
                </a:srgbClr>
              </a:solidFill>
            </a:endParaRPr>
          </a:p>
        </p:txBody>
      </p:sp>
    </p:spTree>
    <p:extLst>
      <p:ext uri="{BB962C8B-B14F-4D97-AF65-F5344CB8AC3E}">
        <p14:creationId xmlns:p14="http://schemas.microsoft.com/office/powerpoint/2010/main" val="3717432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146194">
                    <a:lumMod val="50000"/>
                  </a:srgbClr>
                </a:solidFill>
              </a:rPr>
              <a:pPr/>
              <a:t>24.10.2019</a:t>
            </a:fld>
            <a:endParaRPr lang="ru-RU">
              <a:solidFill>
                <a:srgbClr val="146194">
                  <a:lumMod val="50000"/>
                </a:srgbClr>
              </a:solidFill>
            </a:endParaRPr>
          </a:p>
        </p:txBody>
      </p:sp>
      <p:sp>
        <p:nvSpPr>
          <p:cNvPr id="5" name="Footer Placeholder 4"/>
          <p:cNvSpPr>
            <a:spLocks noGrp="1"/>
          </p:cNvSpPr>
          <p:nvPr>
            <p:ph type="ftr" sz="quarter" idx="11"/>
          </p:nvPr>
        </p:nvSpPr>
        <p:spPr/>
        <p:txBody>
          <a:bodyPr/>
          <a:lstStyle/>
          <a:p>
            <a:endParaRPr lang="ru-RU">
              <a:solidFill>
                <a:srgbClr val="146194">
                  <a:lumMod val="5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146194">
                    <a:lumMod val="50000"/>
                  </a:srgbClr>
                </a:solidFill>
              </a:rPr>
              <a:pPr/>
              <a:t>‹#›</a:t>
            </a:fld>
            <a:endParaRPr lang="ru-RU">
              <a:solidFill>
                <a:srgbClr val="146194">
                  <a:lumMod val="50000"/>
                </a:srgbClr>
              </a:solidFill>
            </a:endParaRPr>
          </a:p>
        </p:txBody>
      </p:sp>
    </p:spTree>
    <p:extLst>
      <p:ext uri="{BB962C8B-B14F-4D97-AF65-F5344CB8AC3E}">
        <p14:creationId xmlns:p14="http://schemas.microsoft.com/office/powerpoint/2010/main" val="12232040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146194">
                    <a:lumMod val="50000"/>
                  </a:srgbClr>
                </a:solidFill>
              </a:rPr>
              <a:pPr/>
              <a:t>24.10.2019</a:t>
            </a:fld>
            <a:endParaRPr lang="ru-RU">
              <a:solidFill>
                <a:srgbClr val="146194">
                  <a:lumMod val="50000"/>
                </a:srgbClr>
              </a:solidFill>
            </a:endParaRPr>
          </a:p>
        </p:txBody>
      </p:sp>
      <p:sp>
        <p:nvSpPr>
          <p:cNvPr id="5" name="Footer Placeholder 4"/>
          <p:cNvSpPr>
            <a:spLocks noGrp="1"/>
          </p:cNvSpPr>
          <p:nvPr>
            <p:ph type="ftr" sz="quarter" idx="11"/>
          </p:nvPr>
        </p:nvSpPr>
        <p:spPr/>
        <p:txBody>
          <a:bodyPr/>
          <a:lstStyle/>
          <a:p>
            <a:endParaRPr lang="ru-RU">
              <a:solidFill>
                <a:srgbClr val="146194">
                  <a:lumMod val="5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146194">
                    <a:lumMod val="50000"/>
                  </a:srgbClr>
                </a:solidFill>
              </a:rPr>
              <a:pPr/>
              <a:t>‹#›</a:t>
            </a:fld>
            <a:endParaRPr lang="ru-RU">
              <a:solidFill>
                <a:srgbClr val="146194">
                  <a:lumMod val="50000"/>
                </a:srgbClr>
              </a:solidFill>
            </a:endParaRP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r>
              <a:rPr lang="en-US" sz="8000" dirty="0">
                <a:solidFill>
                  <a:prstClr val="white"/>
                </a:solidFill>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algn="r"/>
            <a:r>
              <a:rPr lang="en-US" sz="8000" dirty="0">
                <a:solidFill>
                  <a:prstClr val="white"/>
                </a:solidFill>
              </a:rPr>
              <a:t>”</a:t>
            </a:r>
          </a:p>
        </p:txBody>
      </p:sp>
    </p:spTree>
    <p:extLst>
      <p:ext uri="{BB962C8B-B14F-4D97-AF65-F5344CB8AC3E}">
        <p14:creationId xmlns:p14="http://schemas.microsoft.com/office/powerpoint/2010/main" val="1383318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24.10.2019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483709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146194">
                    <a:lumMod val="50000"/>
                  </a:srgbClr>
                </a:solidFill>
              </a:rPr>
              <a:pPr/>
              <a:t>24.10.2019</a:t>
            </a:fld>
            <a:endParaRPr lang="ru-RU">
              <a:solidFill>
                <a:srgbClr val="146194">
                  <a:lumMod val="50000"/>
                </a:srgbClr>
              </a:solidFill>
            </a:endParaRPr>
          </a:p>
        </p:txBody>
      </p:sp>
      <p:sp>
        <p:nvSpPr>
          <p:cNvPr id="5" name="Footer Placeholder 4"/>
          <p:cNvSpPr>
            <a:spLocks noGrp="1"/>
          </p:cNvSpPr>
          <p:nvPr>
            <p:ph type="ftr" sz="quarter" idx="11"/>
          </p:nvPr>
        </p:nvSpPr>
        <p:spPr/>
        <p:txBody>
          <a:bodyPr/>
          <a:lstStyle/>
          <a:p>
            <a:endParaRPr lang="ru-RU">
              <a:solidFill>
                <a:srgbClr val="146194">
                  <a:lumMod val="5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146194">
                    <a:lumMod val="50000"/>
                  </a:srgbClr>
                </a:solidFill>
              </a:rPr>
              <a:pPr/>
              <a:t>‹#›</a:t>
            </a:fld>
            <a:endParaRPr lang="ru-RU">
              <a:solidFill>
                <a:srgbClr val="146194">
                  <a:lumMod val="50000"/>
                </a:srgbClr>
              </a:solidFill>
            </a:endParaRPr>
          </a:p>
        </p:txBody>
      </p:sp>
    </p:spTree>
    <p:extLst>
      <p:ext uri="{BB962C8B-B14F-4D97-AF65-F5344CB8AC3E}">
        <p14:creationId xmlns:p14="http://schemas.microsoft.com/office/powerpoint/2010/main" val="36957028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146194">
                    <a:lumMod val="50000"/>
                  </a:srgbClr>
                </a:solidFill>
              </a:rPr>
              <a:pPr/>
              <a:t>24.10.2019</a:t>
            </a:fld>
            <a:endParaRPr lang="ru-RU">
              <a:solidFill>
                <a:srgbClr val="146194">
                  <a:lumMod val="50000"/>
                </a:srgbClr>
              </a:solidFill>
            </a:endParaRPr>
          </a:p>
        </p:txBody>
      </p:sp>
      <p:sp>
        <p:nvSpPr>
          <p:cNvPr id="5" name="Footer Placeholder 4"/>
          <p:cNvSpPr>
            <a:spLocks noGrp="1"/>
          </p:cNvSpPr>
          <p:nvPr>
            <p:ph type="ftr" sz="quarter" idx="11"/>
          </p:nvPr>
        </p:nvSpPr>
        <p:spPr/>
        <p:txBody>
          <a:bodyPr/>
          <a:lstStyle/>
          <a:p>
            <a:endParaRPr lang="ru-RU">
              <a:solidFill>
                <a:srgbClr val="146194">
                  <a:lumMod val="5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146194">
                    <a:lumMod val="50000"/>
                  </a:srgbClr>
                </a:solidFill>
              </a:rPr>
              <a:pPr/>
              <a:t>‹#›</a:t>
            </a:fld>
            <a:endParaRPr lang="ru-RU">
              <a:solidFill>
                <a:srgbClr val="146194">
                  <a:lumMod val="50000"/>
                </a:srgbClr>
              </a:solidFill>
            </a:endParaRP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r>
              <a:rPr lang="en-US" sz="8000" dirty="0">
                <a:solidFill>
                  <a:prstClr val="white"/>
                </a:solidFill>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algn="r"/>
            <a:r>
              <a:rPr lang="en-US" sz="8000" dirty="0">
                <a:solidFill>
                  <a:prstClr val="white"/>
                </a:solidFill>
              </a:rPr>
              <a:t>”</a:t>
            </a:r>
          </a:p>
        </p:txBody>
      </p:sp>
    </p:spTree>
    <p:extLst>
      <p:ext uri="{BB962C8B-B14F-4D97-AF65-F5344CB8AC3E}">
        <p14:creationId xmlns:p14="http://schemas.microsoft.com/office/powerpoint/2010/main" val="10097419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146194">
                    <a:lumMod val="50000"/>
                  </a:srgbClr>
                </a:solidFill>
              </a:rPr>
              <a:pPr/>
              <a:t>24.10.2019</a:t>
            </a:fld>
            <a:endParaRPr lang="ru-RU">
              <a:solidFill>
                <a:srgbClr val="146194">
                  <a:lumMod val="50000"/>
                </a:srgbClr>
              </a:solidFill>
            </a:endParaRPr>
          </a:p>
        </p:txBody>
      </p:sp>
      <p:sp>
        <p:nvSpPr>
          <p:cNvPr id="5" name="Footer Placeholder 4"/>
          <p:cNvSpPr>
            <a:spLocks noGrp="1"/>
          </p:cNvSpPr>
          <p:nvPr>
            <p:ph type="ftr" sz="quarter" idx="11"/>
          </p:nvPr>
        </p:nvSpPr>
        <p:spPr/>
        <p:txBody>
          <a:bodyPr/>
          <a:lstStyle/>
          <a:p>
            <a:endParaRPr lang="ru-RU">
              <a:solidFill>
                <a:srgbClr val="146194">
                  <a:lumMod val="5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146194">
                    <a:lumMod val="50000"/>
                  </a:srgbClr>
                </a:solidFill>
              </a:rPr>
              <a:pPr/>
              <a:t>‹#›</a:t>
            </a:fld>
            <a:endParaRPr lang="ru-RU">
              <a:solidFill>
                <a:srgbClr val="146194">
                  <a:lumMod val="50000"/>
                </a:srgbClr>
              </a:solidFill>
            </a:endParaRPr>
          </a:p>
        </p:txBody>
      </p:sp>
    </p:spTree>
    <p:extLst>
      <p:ext uri="{BB962C8B-B14F-4D97-AF65-F5344CB8AC3E}">
        <p14:creationId xmlns:p14="http://schemas.microsoft.com/office/powerpoint/2010/main" val="7366100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146194">
                    <a:lumMod val="50000"/>
                  </a:srgbClr>
                </a:solidFill>
              </a:rPr>
              <a:pPr/>
              <a:t>24.10.2019</a:t>
            </a:fld>
            <a:endParaRPr lang="ru-RU">
              <a:solidFill>
                <a:srgbClr val="146194">
                  <a:lumMod val="50000"/>
                </a:srgbClr>
              </a:solidFill>
            </a:endParaRPr>
          </a:p>
        </p:txBody>
      </p:sp>
      <p:sp>
        <p:nvSpPr>
          <p:cNvPr id="5" name="Footer Placeholder 4"/>
          <p:cNvSpPr>
            <a:spLocks noGrp="1"/>
          </p:cNvSpPr>
          <p:nvPr>
            <p:ph type="ftr" sz="quarter" idx="11"/>
          </p:nvPr>
        </p:nvSpPr>
        <p:spPr/>
        <p:txBody>
          <a:bodyPr/>
          <a:lstStyle/>
          <a:p>
            <a:endParaRPr lang="ru-RU">
              <a:solidFill>
                <a:srgbClr val="146194">
                  <a:lumMod val="5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146194">
                    <a:lumMod val="50000"/>
                  </a:srgbClr>
                </a:solidFill>
              </a:rPr>
              <a:pPr/>
              <a:t>‹#›</a:t>
            </a:fld>
            <a:endParaRPr lang="ru-RU">
              <a:solidFill>
                <a:srgbClr val="146194">
                  <a:lumMod val="50000"/>
                </a:srgbClr>
              </a:solidFill>
            </a:endParaRPr>
          </a:p>
        </p:txBody>
      </p:sp>
    </p:spTree>
    <p:extLst>
      <p:ext uri="{BB962C8B-B14F-4D97-AF65-F5344CB8AC3E}">
        <p14:creationId xmlns:p14="http://schemas.microsoft.com/office/powerpoint/2010/main" val="8003868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146194">
                    <a:lumMod val="50000"/>
                  </a:srgbClr>
                </a:solidFill>
              </a:rPr>
              <a:pPr/>
              <a:t>24.10.2019</a:t>
            </a:fld>
            <a:endParaRPr lang="ru-RU">
              <a:solidFill>
                <a:srgbClr val="146194">
                  <a:lumMod val="50000"/>
                </a:srgbClr>
              </a:solidFill>
            </a:endParaRPr>
          </a:p>
        </p:txBody>
      </p:sp>
      <p:sp>
        <p:nvSpPr>
          <p:cNvPr id="5" name="Footer Placeholder 4"/>
          <p:cNvSpPr>
            <a:spLocks noGrp="1"/>
          </p:cNvSpPr>
          <p:nvPr>
            <p:ph type="ftr" sz="quarter" idx="11"/>
          </p:nvPr>
        </p:nvSpPr>
        <p:spPr/>
        <p:txBody>
          <a:bodyPr/>
          <a:lstStyle/>
          <a:p>
            <a:endParaRPr lang="ru-RU">
              <a:solidFill>
                <a:srgbClr val="146194">
                  <a:lumMod val="5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146194">
                    <a:lumMod val="50000"/>
                  </a:srgbClr>
                </a:solidFill>
              </a:rPr>
              <a:pPr/>
              <a:t>‹#›</a:t>
            </a:fld>
            <a:endParaRPr lang="ru-RU">
              <a:solidFill>
                <a:srgbClr val="146194">
                  <a:lumMod val="50000"/>
                </a:srgbClr>
              </a:solidFill>
            </a:endParaRPr>
          </a:p>
        </p:txBody>
      </p:sp>
    </p:spTree>
    <p:extLst>
      <p:ext uri="{BB962C8B-B14F-4D97-AF65-F5344CB8AC3E}">
        <p14:creationId xmlns:p14="http://schemas.microsoft.com/office/powerpoint/2010/main" val="3640591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24.10.2019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745780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24.10.2019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975096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24.10.2019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628617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24.10.2019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246034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24.10.2019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164850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24.10.2019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955566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bg2">
                <a:tint val="97000"/>
                <a:hueMod val="92000"/>
                <a:satMod val="169000"/>
                <a:lumMod val="164000"/>
              </a:schemeClr>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4C71EC6-210F-42DE-9C53-41977AD35B3D}" type="datetimeFigureOut">
              <a:rPr lang="ru-RU" smtClean="0"/>
              <a:t>24.10.2019</a:t>
            </a:fld>
            <a:endParaRPr lang="ru-RU"/>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ru-RU"/>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17634615"/>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bg2">
                <a:tint val="97000"/>
                <a:hueMod val="92000"/>
                <a:satMod val="169000"/>
                <a:lumMod val="164000"/>
              </a:schemeClr>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4C71EC6-210F-42DE-9C53-41977AD35B3D}" type="datetimeFigureOut">
              <a:rPr lang="ru-RU" smtClean="0">
                <a:solidFill>
                  <a:srgbClr val="146194">
                    <a:lumMod val="50000"/>
                  </a:srgbClr>
                </a:solidFill>
              </a:rPr>
              <a:pPr/>
              <a:t>24.10.2019</a:t>
            </a:fld>
            <a:endParaRPr lang="ru-RU">
              <a:solidFill>
                <a:srgbClr val="146194">
                  <a:lumMod val="50000"/>
                </a:srgbClr>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ru-RU">
              <a:solidFill>
                <a:srgbClr val="146194">
                  <a:lumMod val="50000"/>
                </a:srgbClr>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B19B0651-EE4F-4900-A07F-96A6BFA9D0F0}" type="slidenum">
              <a:rPr lang="ru-RU" smtClean="0">
                <a:solidFill>
                  <a:srgbClr val="146194">
                    <a:lumMod val="50000"/>
                  </a:srgbClr>
                </a:solidFill>
              </a:rPr>
              <a:pPr/>
              <a:t>‹#›</a:t>
            </a:fld>
            <a:endParaRPr lang="ru-RU">
              <a:solidFill>
                <a:srgbClr val="146194">
                  <a:lumMod val="50000"/>
                </a:srgbClr>
              </a:solidFill>
            </a:endParaRPr>
          </a:p>
        </p:txBody>
      </p:sp>
    </p:spTree>
    <p:extLst>
      <p:ext uri="{BB962C8B-B14F-4D97-AF65-F5344CB8AC3E}">
        <p14:creationId xmlns:p14="http://schemas.microsoft.com/office/powerpoint/2010/main" val="1827141510"/>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6.png"/><Relationship Id="rId2" Type="http://schemas.openxmlformats.org/officeDocument/2006/relationships/slideLayout" Target="../slideLayouts/slideLayout19.xml"/><Relationship Id="rId1" Type="http://schemas.openxmlformats.org/officeDocument/2006/relationships/themeOverride" Target="../theme/themeOverride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emf"/><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openxmlformats.org/officeDocument/2006/relationships/image" Target="../media/image38.jpe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39.jpe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471067" y="260647"/>
            <a:ext cx="4081268" cy="4172983"/>
          </a:xfrm>
          <a:prstGeom prst="rect">
            <a:avLst/>
          </a:prstGeom>
        </p:spPr>
      </p:pic>
      <p:sp>
        <p:nvSpPr>
          <p:cNvPr id="2" name="Заголовок 1"/>
          <p:cNvSpPr>
            <a:spLocks noGrp="1"/>
          </p:cNvSpPr>
          <p:nvPr>
            <p:ph type="ctrTitle"/>
          </p:nvPr>
        </p:nvSpPr>
        <p:spPr>
          <a:xfrm>
            <a:off x="5735960" y="920103"/>
            <a:ext cx="5459281" cy="2854070"/>
          </a:xfrm>
        </p:spPr>
        <p:txBody>
          <a:bodyPr>
            <a:normAutofit fontScale="90000"/>
          </a:bodyPr>
          <a:lstStyle/>
          <a:p>
            <a:pPr algn="ctr"/>
            <a:r>
              <a:rPr lang="ru-RU" b="1" i="1" dirty="0">
                <a:solidFill>
                  <a:srgbClr val="002060"/>
                </a:solidFill>
                <a:latin typeface="Arial" panose="020B0604020202020204" pitchFamily="34" charset="0"/>
                <a:cs typeface="Arial" panose="020B0604020202020204" pitchFamily="34" charset="0"/>
              </a:rPr>
              <a:t>Риски для здоровья детей при отказе от вакцинации</a:t>
            </a:r>
          </a:p>
        </p:txBody>
      </p:sp>
      <p:sp>
        <p:nvSpPr>
          <p:cNvPr id="6" name="Прямоугольник 10"/>
          <p:cNvSpPr>
            <a:spLocks noGrp="1" noChangeArrowheads="1"/>
          </p:cNvSpPr>
          <p:nvPr>
            <p:ph type="subTitle" idx="1"/>
          </p:nvPr>
        </p:nvSpPr>
        <p:spPr bwMode="auto">
          <a:xfrm>
            <a:off x="582092" y="4725144"/>
            <a:ext cx="495425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spcBef>
                <a:spcPts val="0"/>
              </a:spcBef>
              <a:spcAft>
                <a:spcPts val="0"/>
              </a:spcAft>
            </a:pPr>
            <a:r>
              <a:rPr lang="ru-RU" altLang="ru-RU" sz="2400" b="1" dirty="0">
                <a:solidFill>
                  <a:srgbClr val="002060"/>
                </a:solidFill>
              </a:rPr>
              <a:t>Руководитель Центра </a:t>
            </a:r>
          </a:p>
          <a:p>
            <a:pPr algn="ctr">
              <a:spcBef>
                <a:spcPts val="0"/>
              </a:spcBef>
              <a:spcAft>
                <a:spcPts val="0"/>
              </a:spcAft>
            </a:pPr>
            <a:r>
              <a:rPr lang="ru-RU" altLang="ru-RU" sz="2400" b="1" dirty="0">
                <a:solidFill>
                  <a:srgbClr val="002060"/>
                </a:solidFill>
              </a:rPr>
              <a:t>Татарева Светлана Викторовна, </a:t>
            </a:r>
          </a:p>
          <a:p>
            <a:pPr algn="ctr">
              <a:spcBef>
                <a:spcPts val="0"/>
              </a:spcBef>
              <a:spcAft>
                <a:spcPts val="0"/>
              </a:spcAft>
            </a:pPr>
            <a:r>
              <a:rPr lang="ru-RU" altLang="ru-RU" sz="2400" b="1" dirty="0">
                <a:solidFill>
                  <a:srgbClr val="002060"/>
                </a:solidFill>
              </a:rPr>
              <a:t>к.м.н.</a:t>
            </a:r>
          </a:p>
          <a:p>
            <a:pPr algn="ctr">
              <a:spcBef>
                <a:spcPts val="0"/>
              </a:spcBef>
              <a:spcAft>
                <a:spcPts val="0"/>
              </a:spcAft>
            </a:pPr>
            <a:r>
              <a:rPr lang="ru-RU" altLang="ru-RU" b="1" dirty="0">
                <a:solidFill>
                  <a:srgbClr val="002060"/>
                </a:solidFill>
              </a:rPr>
              <a:t>Врач – педиатр</a:t>
            </a:r>
          </a:p>
          <a:p>
            <a:pPr algn="ctr">
              <a:spcBef>
                <a:spcPts val="0"/>
              </a:spcBef>
              <a:spcAft>
                <a:spcPts val="0"/>
              </a:spcAft>
            </a:pPr>
            <a:r>
              <a:rPr lang="ru-RU" altLang="ru-RU" b="1" dirty="0">
                <a:solidFill>
                  <a:srgbClr val="002060"/>
                </a:solidFill>
              </a:rPr>
              <a:t> Вольхина Инна Викторовна</a:t>
            </a:r>
          </a:p>
        </p:txBody>
      </p:sp>
      <p:pic>
        <p:nvPicPr>
          <p:cNvPr id="7"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64469" y="53303"/>
            <a:ext cx="1192213"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336" y="81012"/>
            <a:ext cx="925513"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18743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63352" y="404665"/>
            <a:ext cx="11593288" cy="2952328"/>
          </a:xfrm>
        </p:spPr>
        <p:txBody>
          <a:bodyPr>
            <a:noAutofit/>
          </a:bodyPr>
          <a:lstStyle/>
          <a:p>
            <a:pPr marL="0" indent="0">
              <a:buNone/>
            </a:pPr>
            <a:r>
              <a:rPr lang="ru-RU" sz="2800" dirty="0" smtClean="0">
                <a:solidFill>
                  <a:schemeClr val="bg1"/>
                </a:solidFill>
                <a:latin typeface="Arial" panose="020B0604020202020204" pitchFamily="34" charset="0"/>
                <a:cs typeface="Arial" panose="020B0604020202020204" pitchFamily="34" charset="0"/>
              </a:rPr>
              <a:t>1. Профилактические </a:t>
            </a:r>
            <a:r>
              <a:rPr lang="ru-RU" sz="2800" dirty="0">
                <a:solidFill>
                  <a:schemeClr val="bg1"/>
                </a:solidFill>
                <a:latin typeface="Arial" panose="020B0604020202020204" pitchFamily="34" charset="0"/>
                <a:cs typeface="Arial" panose="020B0604020202020204" pitchFamily="34" charset="0"/>
              </a:rPr>
              <a:t>прививки в рамках Календаря профилактических прививок </a:t>
            </a:r>
            <a:r>
              <a:rPr lang="ru-RU" sz="2800" dirty="0" smtClean="0">
                <a:solidFill>
                  <a:schemeClr val="bg1"/>
                </a:solidFill>
                <a:latin typeface="Arial" panose="020B0604020202020204" pitchFamily="34" charset="0"/>
                <a:cs typeface="Arial" panose="020B0604020202020204" pitchFamily="34" charset="0"/>
              </a:rPr>
              <a:t>по эпидемическим </a:t>
            </a:r>
            <a:r>
              <a:rPr lang="ru-RU" sz="2800" dirty="0">
                <a:solidFill>
                  <a:schemeClr val="bg1"/>
                </a:solidFill>
                <a:latin typeface="Arial" panose="020B0604020202020204" pitchFamily="34" charset="0"/>
                <a:cs typeface="Arial" panose="020B0604020202020204" pitchFamily="34" charset="0"/>
              </a:rPr>
              <a:t>показаниям проводятся гражданам в медицинских организациях </a:t>
            </a:r>
            <a:r>
              <a:rPr lang="ru-RU" sz="2800" dirty="0" smtClean="0">
                <a:solidFill>
                  <a:schemeClr val="bg1"/>
                </a:solidFill>
                <a:latin typeface="Arial" panose="020B0604020202020204" pitchFamily="34" charset="0"/>
                <a:cs typeface="Arial" panose="020B0604020202020204" pitchFamily="34" charset="0"/>
              </a:rPr>
              <a:t>при наличии </a:t>
            </a:r>
            <a:r>
              <a:rPr lang="ru-RU" sz="2800" dirty="0">
                <a:solidFill>
                  <a:schemeClr val="bg1"/>
                </a:solidFill>
                <a:latin typeface="Arial" panose="020B0604020202020204" pitchFamily="34" charset="0"/>
                <a:cs typeface="Arial" panose="020B0604020202020204" pitchFamily="34" charset="0"/>
              </a:rPr>
              <a:t>у таких организаций лицензии, предусматривающей выполнение работ (</a:t>
            </a:r>
            <a:r>
              <a:rPr lang="ru-RU" sz="2800" dirty="0" smtClean="0">
                <a:solidFill>
                  <a:schemeClr val="bg1"/>
                </a:solidFill>
                <a:latin typeface="Arial" panose="020B0604020202020204" pitchFamily="34" charset="0"/>
                <a:cs typeface="Arial" panose="020B0604020202020204" pitchFamily="34" charset="0"/>
              </a:rPr>
              <a:t>услуг) по </a:t>
            </a:r>
            <a:r>
              <a:rPr lang="ru-RU" sz="2800" dirty="0">
                <a:solidFill>
                  <a:schemeClr val="bg1"/>
                </a:solidFill>
                <a:latin typeface="Arial" panose="020B0604020202020204" pitchFamily="34" charset="0"/>
                <a:cs typeface="Arial" panose="020B0604020202020204" pitchFamily="34" charset="0"/>
              </a:rPr>
              <a:t>вакцинации – проведению профилактических прививок.</a:t>
            </a:r>
          </a:p>
        </p:txBody>
      </p:sp>
      <p:sp>
        <p:nvSpPr>
          <p:cNvPr id="4" name="TextBox 3"/>
          <p:cNvSpPr txBox="1"/>
          <p:nvPr/>
        </p:nvSpPr>
        <p:spPr>
          <a:xfrm>
            <a:off x="263353" y="3356993"/>
            <a:ext cx="11228382" cy="2677656"/>
          </a:xfrm>
          <a:prstGeom prst="rect">
            <a:avLst/>
          </a:prstGeom>
          <a:noFill/>
        </p:spPr>
        <p:txBody>
          <a:bodyPr wrap="square" rtlCol="0">
            <a:spAutoFit/>
          </a:bodyPr>
          <a:lstStyle/>
          <a:p>
            <a:r>
              <a:rPr lang="ru-RU" sz="2800" dirty="0" smtClean="0">
                <a:solidFill>
                  <a:schemeClr val="bg1"/>
                </a:solidFill>
                <a:latin typeface="Arial" panose="020B0604020202020204" pitchFamily="34" charset="0"/>
                <a:cs typeface="Arial" panose="020B0604020202020204" pitchFamily="34" charset="0"/>
              </a:rPr>
              <a:t>2. Вакцинацию </a:t>
            </a:r>
            <a:r>
              <a:rPr lang="ru-RU" sz="2800" dirty="0">
                <a:solidFill>
                  <a:schemeClr val="bg1"/>
                </a:solidFill>
                <a:latin typeface="Arial" panose="020B0604020202020204" pitchFamily="34" charset="0"/>
                <a:cs typeface="Arial" panose="020B0604020202020204" pitchFamily="34" charset="0"/>
              </a:rPr>
              <a:t>осуществляют медицинские работники, прошедшие обучение по </a:t>
            </a:r>
            <a:r>
              <a:rPr lang="ru-RU" sz="2800" dirty="0" smtClean="0">
                <a:solidFill>
                  <a:schemeClr val="bg1"/>
                </a:solidFill>
                <a:latin typeface="Arial" panose="020B0604020202020204" pitchFamily="34" charset="0"/>
                <a:cs typeface="Arial" panose="020B0604020202020204" pitchFamily="34" charset="0"/>
              </a:rPr>
              <a:t>вопросам </a:t>
            </a:r>
            <a:r>
              <a:rPr lang="ru-RU" sz="2800" dirty="0">
                <a:solidFill>
                  <a:schemeClr val="bg1"/>
                </a:solidFill>
                <a:latin typeface="Arial" panose="020B0604020202020204" pitchFamily="34" charset="0"/>
                <a:cs typeface="Arial" panose="020B0604020202020204" pitchFamily="34" charset="0"/>
              </a:rPr>
              <a:t>применения иммунобиологических препаратов для иммунопрофилактики </a:t>
            </a:r>
            <a:r>
              <a:rPr lang="ru-RU" sz="2800" dirty="0" smtClean="0">
                <a:solidFill>
                  <a:schemeClr val="bg1"/>
                </a:solidFill>
                <a:latin typeface="Arial" panose="020B0604020202020204" pitchFamily="34" charset="0"/>
                <a:cs typeface="Arial" panose="020B0604020202020204" pitchFamily="34" charset="0"/>
              </a:rPr>
              <a:t>инфекционных </a:t>
            </a:r>
            <a:r>
              <a:rPr lang="ru-RU" sz="2800" dirty="0">
                <a:solidFill>
                  <a:schemeClr val="bg1"/>
                </a:solidFill>
                <a:latin typeface="Arial" panose="020B0604020202020204" pitchFamily="34" charset="0"/>
                <a:cs typeface="Arial" panose="020B0604020202020204" pitchFamily="34" charset="0"/>
              </a:rPr>
              <a:t>болезней, организации проведения и техники проведения вакцинации, а </a:t>
            </a:r>
            <a:r>
              <a:rPr lang="ru-RU" sz="2800" dirty="0" smtClean="0">
                <a:solidFill>
                  <a:schemeClr val="bg1"/>
                </a:solidFill>
                <a:latin typeface="Arial" panose="020B0604020202020204" pitchFamily="34" charset="0"/>
                <a:cs typeface="Arial" panose="020B0604020202020204" pitchFamily="34" charset="0"/>
              </a:rPr>
              <a:t>также по </a:t>
            </a:r>
            <a:r>
              <a:rPr lang="ru-RU" sz="2800" dirty="0">
                <a:solidFill>
                  <a:schemeClr val="bg1"/>
                </a:solidFill>
                <a:latin typeface="Arial" panose="020B0604020202020204" pitchFamily="34" charset="0"/>
                <a:cs typeface="Arial" panose="020B0604020202020204" pitchFamily="34" charset="0"/>
              </a:rPr>
              <a:t>вопросам оказания медицинской помощи в экстренной или неотложной форме.</a:t>
            </a:r>
          </a:p>
        </p:txBody>
      </p:sp>
    </p:spTree>
    <p:extLst>
      <p:ext uri="{BB962C8B-B14F-4D97-AF65-F5344CB8AC3E}">
        <p14:creationId xmlns:p14="http://schemas.microsoft.com/office/powerpoint/2010/main" val="6074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47006" y="0"/>
            <a:ext cx="11944993" cy="2952328"/>
          </a:xfrm>
        </p:spPr>
        <p:txBody>
          <a:bodyPr>
            <a:noAutofit/>
          </a:bodyPr>
          <a:lstStyle/>
          <a:p>
            <a:pPr marL="0" indent="0">
              <a:buNone/>
            </a:pPr>
            <a:r>
              <a:rPr lang="ru-RU" sz="2800" dirty="0">
                <a:solidFill>
                  <a:schemeClr val="bg1"/>
                </a:solidFill>
                <a:latin typeface="Arial" panose="020B0604020202020204" pitchFamily="34" charset="0"/>
                <a:cs typeface="Arial" panose="020B0604020202020204" pitchFamily="34" charset="0"/>
              </a:rPr>
              <a:t>3</a:t>
            </a:r>
            <a:r>
              <a:rPr lang="ru-RU" sz="2800" dirty="0" smtClean="0">
                <a:solidFill>
                  <a:schemeClr val="bg1"/>
                </a:solidFill>
                <a:latin typeface="Arial" panose="020B0604020202020204" pitchFamily="34" charset="0"/>
                <a:cs typeface="Arial" panose="020B0604020202020204" pitchFamily="34" charset="0"/>
              </a:rPr>
              <a:t>. </a:t>
            </a:r>
            <a:r>
              <a:rPr lang="ru-RU" sz="2800" dirty="0">
                <a:solidFill>
                  <a:schemeClr val="bg1"/>
                </a:solidFill>
                <a:latin typeface="Arial" panose="020B0604020202020204" pitchFamily="34" charset="0"/>
                <a:cs typeface="Arial" panose="020B0604020202020204" pitchFamily="34" charset="0"/>
              </a:rPr>
              <a:t>Вакцинация и ревакцинация в рамках </a:t>
            </a:r>
            <a:r>
              <a:rPr lang="ru-RU" sz="2800" dirty="0" smtClean="0">
                <a:solidFill>
                  <a:schemeClr val="bg1"/>
                </a:solidFill>
                <a:latin typeface="Arial" panose="020B0604020202020204" pitchFamily="34" charset="0"/>
                <a:cs typeface="Arial" panose="020B0604020202020204" pitchFamily="34" charset="0"/>
              </a:rPr>
              <a:t>Календаря профилактических </a:t>
            </a:r>
            <a:r>
              <a:rPr lang="ru-RU" sz="2800" dirty="0">
                <a:solidFill>
                  <a:schemeClr val="bg1"/>
                </a:solidFill>
                <a:latin typeface="Arial" panose="020B0604020202020204" pitchFamily="34" charset="0"/>
                <a:cs typeface="Arial" panose="020B0604020202020204" pitchFamily="34" charset="0"/>
              </a:rPr>
              <a:t>прививок </a:t>
            </a:r>
            <a:r>
              <a:rPr lang="ru-RU" sz="2800" dirty="0" smtClean="0">
                <a:solidFill>
                  <a:schemeClr val="bg1"/>
                </a:solidFill>
                <a:latin typeface="Arial" panose="020B0604020202020204" pitchFamily="34" charset="0"/>
                <a:cs typeface="Arial" panose="020B0604020202020204" pitchFamily="34" charset="0"/>
              </a:rPr>
              <a:t>по эпидемическим </a:t>
            </a:r>
            <a:r>
              <a:rPr lang="ru-RU" sz="2800" dirty="0">
                <a:solidFill>
                  <a:schemeClr val="bg1"/>
                </a:solidFill>
                <a:latin typeface="Arial" panose="020B0604020202020204" pitchFamily="34" charset="0"/>
                <a:cs typeface="Arial" panose="020B0604020202020204" pitchFamily="34" charset="0"/>
              </a:rPr>
              <a:t>показаниям проводятся иммунобиологическими лекарственными </a:t>
            </a:r>
            <a:r>
              <a:rPr lang="ru-RU" sz="2800" dirty="0" smtClean="0">
                <a:solidFill>
                  <a:schemeClr val="bg1"/>
                </a:solidFill>
                <a:latin typeface="Arial" panose="020B0604020202020204" pitchFamily="34" charset="0"/>
                <a:cs typeface="Arial" panose="020B0604020202020204" pitchFamily="34" charset="0"/>
              </a:rPr>
              <a:t>препаратами </a:t>
            </a:r>
            <a:r>
              <a:rPr lang="ru-RU" sz="2800" dirty="0">
                <a:solidFill>
                  <a:schemeClr val="bg1"/>
                </a:solidFill>
                <a:latin typeface="Arial" panose="020B0604020202020204" pitchFamily="34" charset="0"/>
                <a:cs typeface="Arial" panose="020B0604020202020204" pitchFamily="34" charset="0"/>
              </a:rPr>
              <a:t>для иммунопрофилактики инфекционных болезней, зарегистрированными </a:t>
            </a:r>
            <a:r>
              <a:rPr lang="ru-RU" sz="2800" dirty="0" smtClean="0">
                <a:solidFill>
                  <a:schemeClr val="bg1"/>
                </a:solidFill>
                <a:latin typeface="Arial" panose="020B0604020202020204" pitchFamily="34" charset="0"/>
                <a:cs typeface="Arial" panose="020B0604020202020204" pitchFamily="34" charset="0"/>
              </a:rPr>
              <a:t>в соответствии </a:t>
            </a:r>
            <a:r>
              <a:rPr lang="ru-RU" sz="2800" dirty="0">
                <a:solidFill>
                  <a:schemeClr val="bg1"/>
                </a:solidFill>
                <a:latin typeface="Arial" panose="020B0604020202020204" pitchFamily="34" charset="0"/>
                <a:cs typeface="Arial" panose="020B0604020202020204" pitchFamily="34" charset="0"/>
              </a:rPr>
              <a:t>с законодательством РФ, согласно инструкциям по их применению.</a:t>
            </a:r>
          </a:p>
        </p:txBody>
      </p:sp>
      <p:sp>
        <p:nvSpPr>
          <p:cNvPr id="4" name="TextBox 3"/>
          <p:cNvSpPr txBox="1"/>
          <p:nvPr/>
        </p:nvSpPr>
        <p:spPr>
          <a:xfrm>
            <a:off x="247006" y="2849160"/>
            <a:ext cx="11933582" cy="3970318"/>
          </a:xfrm>
          <a:prstGeom prst="rect">
            <a:avLst/>
          </a:prstGeom>
          <a:noFill/>
        </p:spPr>
        <p:txBody>
          <a:bodyPr wrap="square" rtlCol="0">
            <a:spAutoFit/>
          </a:bodyPr>
          <a:lstStyle/>
          <a:p>
            <a:r>
              <a:rPr lang="ru-RU" sz="2800" dirty="0">
                <a:solidFill>
                  <a:schemeClr val="bg1"/>
                </a:solidFill>
                <a:latin typeface="Arial" panose="020B0604020202020204" pitchFamily="34" charset="0"/>
                <a:cs typeface="Arial" panose="020B0604020202020204" pitchFamily="34" charset="0"/>
              </a:rPr>
              <a:t>4</a:t>
            </a:r>
            <a:r>
              <a:rPr lang="ru-RU" sz="2800" dirty="0" smtClean="0">
                <a:solidFill>
                  <a:schemeClr val="bg1"/>
                </a:solidFill>
                <a:latin typeface="Arial" panose="020B0604020202020204" pitchFamily="34" charset="0"/>
                <a:cs typeface="Arial" panose="020B0604020202020204" pitchFamily="34" charset="0"/>
              </a:rPr>
              <a:t>. </a:t>
            </a:r>
            <a:r>
              <a:rPr lang="ru-RU" sz="2800" dirty="0">
                <a:solidFill>
                  <a:schemeClr val="bg1"/>
                </a:solidFill>
                <a:latin typeface="Arial" panose="020B0604020202020204" pitchFamily="34" charset="0"/>
                <a:cs typeface="Arial" panose="020B0604020202020204" pitchFamily="34" charset="0"/>
              </a:rPr>
              <a:t>Перед проведением профилактической прививки лицу, подлежащему </a:t>
            </a:r>
            <a:r>
              <a:rPr lang="ru-RU" sz="2800" dirty="0" smtClean="0">
                <a:solidFill>
                  <a:schemeClr val="bg1"/>
                </a:solidFill>
                <a:latin typeface="Arial" panose="020B0604020202020204" pitchFamily="34" charset="0"/>
                <a:cs typeface="Arial" panose="020B0604020202020204" pitchFamily="34" charset="0"/>
              </a:rPr>
              <a:t>вакцинации, или </a:t>
            </a:r>
            <a:r>
              <a:rPr lang="ru-RU" sz="2800" dirty="0">
                <a:solidFill>
                  <a:schemeClr val="bg1"/>
                </a:solidFill>
                <a:latin typeface="Arial" panose="020B0604020202020204" pitchFamily="34" charset="0"/>
                <a:cs typeface="Arial" panose="020B0604020202020204" pitchFamily="34" charset="0"/>
              </a:rPr>
              <a:t>его законному представителю разъясняются необходимость </a:t>
            </a:r>
            <a:r>
              <a:rPr lang="ru-RU" sz="2800" dirty="0" smtClean="0">
                <a:solidFill>
                  <a:schemeClr val="bg1"/>
                </a:solidFill>
                <a:latin typeface="Arial" panose="020B0604020202020204" pitchFamily="34" charset="0"/>
                <a:cs typeface="Arial" panose="020B0604020202020204" pitchFamily="34" charset="0"/>
              </a:rPr>
              <a:t>иммунопрофилактики инфекционных </a:t>
            </a:r>
            <a:r>
              <a:rPr lang="ru-RU" sz="2800" dirty="0">
                <a:solidFill>
                  <a:schemeClr val="bg1"/>
                </a:solidFill>
                <a:latin typeface="Arial" panose="020B0604020202020204" pitchFamily="34" charset="0"/>
                <a:cs typeface="Arial" panose="020B0604020202020204" pitchFamily="34" charset="0"/>
              </a:rPr>
              <a:t>болезней, возможные поствакцинальные реакции и осложнения, а </a:t>
            </a:r>
            <a:r>
              <a:rPr lang="ru-RU" sz="2800" dirty="0" smtClean="0">
                <a:solidFill>
                  <a:schemeClr val="bg1"/>
                </a:solidFill>
                <a:latin typeface="Arial" panose="020B0604020202020204" pitchFamily="34" charset="0"/>
                <a:cs typeface="Arial" panose="020B0604020202020204" pitchFamily="34" charset="0"/>
              </a:rPr>
              <a:t>также последствия </a:t>
            </a:r>
            <a:r>
              <a:rPr lang="ru-RU" sz="2800" dirty="0">
                <a:solidFill>
                  <a:schemeClr val="bg1"/>
                </a:solidFill>
                <a:latin typeface="Arial" panose="020B0604020202020204" pitchFamily="34" charset="0"/>
                <a:cs typeface="Arial" panose="020B0604020202020204" pitchFamily="34" charset="0"/>
              </a:rPr>
              <a:t>отказа от проведения профилактической прививки и оформляется </a:t>
            </a:r>
            <a:r>
              <a:rPr lang="ru-RU" sz="2800" dirty="0" smtClean="0">
                <a:solidFill>
                  <a:schemeClr val="bg1"/>
                </a:solidFill>
                <a:latin typeface="Arial" panose="020B0604020202020204" pitchFamily="34" charset="0"/>
                <a:cs typeface="Arial" panose="020B0604020202020204" pitchFamily="34" charset="0"/>
              </a:rPr>
              <a:t>информированное </a:t>
            </a:r>
            <a:r>
              <a:rPr lang="ru-RU" sz="2800" dirty="0">
                <a:solidFill>
                  <a:schemeClr val="bg1"/>
                </a:solidFill>
                <a:latin typeface="Arial" panose="020B0604020202020204" pitchFamily="34" charset="0"/>
                <a:cs typeface="Arial" panose="020B0604020202020204" pitchFamily="34" charset="0"/>
              </a:rPr>
              <a:t>добровольное согласие на медицинское вмешательство в соответствии </a:t>
            </a:r>
            <a:r>
              <a:rPr lang="ru-RU" sz="2800" dirty="0" smtClean="0">
                <a:solidFill>
                  <a:schemeClr val="bg1"/>
                </a:solidFill>
                <a:latin typeface="Arial" panose="020B0604020202020204" pitchFamily="34" charset="0"/>
                <a:cs typeface="Arial" panose="020B0604020202020204" pitchFamily="34" charset="0"/>
              </a:rPr>
              <a:t>с требованиями </a:t>
            </a:r>
            <a:r>
              <a:rPr lang="ru-RU" sz="2800" dirty="0">
                <a:solidFill>
                  <a:schemeClr val="bg1"/>
                </a:solidFill>
                <a:latin typeface="Arial" panose="020B0604020202020204" pitchFamily="34" charset="0"/>
                <a:cs typeface="Arial" panose="020B0604020202020204" pitchFamily="34" charset="0"/>
              </a:rPr>
              <a:t>Статьи 20 Федерального закона от 21.11.2011 № 323-ФЗ «Об </a:t>
            </a:r>
            <a:r>
              <a:rPr lang="ru-RU" sz="2800" dirty="0" smtClean="0">
                <a:solidFill>
                  <a:schemeClr val="bg1"/>
                </a:solidFill>
                <a:latin typeface="Arial" panose="020B0604020202020204" pitchFamily="34" charset="0"/>
                <a:cs typeface="Arial" panose="020B0604020202020204" pitchFamily="34" charset="0"/>
              </a:rPr>
              <a:t>основах охраны </a:t>
            </a:r>
            <a:r>
              <a:rPr lang="ru-RU" sz="2800" dirty="0">
                <a:solidFill>
                  <a:schemeClr val="bg1"/>
                </a:solidFill>
                <a:latin typeface="Arial" panose="020B0604020202020204" pitchFamily="34" charset="0"/>
                <a:cs typeface="Arial" panose="020B0604020202020204" pitchFamily="34" charset="0"/>
              </a:rPr>
              <a:t>здоровья граждан в Российской Федерации».</a:t>
            </a:r>
          </a:p>
        </p:txBody>
      </p:sp>
    </p:spTree>
    <p:extLst>
      <p:ext uri="{BB962C8B-B14F-4D97-AF65-F5344CB8AC3E}">
        <p14:creationId xmlns:p14="http://schemas.microsoft.com/office/powerpoint/2010/main" val="27874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47007" y="548680"/>
            <a:ext cx="11944993" cy="3744416"/>
          </a:xfrm>
        </p:spPr>
        <p:txBody>
          <a:bodyPr anchor="t">
            <a:noAutofit/>
          </a:bodyPr>
          <a:lstStyle/>
          <a:p>
            <a:pPr marL="0" indent="0">
              <a:buNone/>
            </a:pPr>
            <a:r>
              <a:rPr lang="ru-RU" sz="2800" dirty="0" smtClean="0">
                <a:solidFill>
                  <a:schemeClr val="bg1"/>
                </a:solidFill>
                <a:latin typeface="Arial" panose="020B0604020202020204" pitchFamily="34" charset="0"/>
                <a:cs typeface="Arial" panose="020B0604020202020204" pitchFamily="34" charset="0"/>
              </a:rPr>
              <a:t>5</a:t>
            </a:r>
            <a:r>
              <a:rPr lang="ru-RU" sz="2800" dirty="0">
                <a:solidFill>
                  <a:schemeClr val="bg1"/>
                </a:solidFill>
                <a:latin typeface="Arial" panose="020B0604020202020204" pitchFamily="34" charset="0"/>
                <a:cs typeface="Arial" panose="020B0604020202020204" pitchFamily="34" charset="0"/>
              </a:rPr>
              <a:t>. Прививаемые лица осматриваются врачом (фельдшером), который должен </a:t>
            </a:r>
            <a:r>
              <a:rPr lang="ru-RU" sz="2800" dirty="0" smtClean="0">
                <a:solidFill>
                  <a:schemeClr val="bg1"/>
                </a:solidFill>
                <a:latin typeface="Arial" panose="020B0604020202020204" pitchFamily="34" charset="0"/>
                <a:cs typeface="Arial" panose="020B0604020202020204" pitchFamily="34" charset="0"/>
              </a:rPr>
              <a:t>собрать </a:t>
            </a:r>
            <a:r>
              <a:rPr lang="ru-RU" sz="2800" dirty="0">
                <a:solidFill>
                  <a:schemeClr val="bg1"/>
                </a:solidFill>
                <a:latin typeface="Arial" panose="020B0604020202020204" pitchFamily="34" charset="0"/>
                <a:cs typeface="Arial" panose="020B0604020202020204" pitchFamily="34" charset="0"/>
              </a:rPr>
              <a:t>анамнез о заболеваниях, реакциях или осложнениях на прививки, </a:t>
            </a:r>
            <a:r>
              <a:rPr lang="ru-RU" sz="2800" dirty="0" smtClean="0">
                <a:solidFill>
                  <a:schemeClr val="bg1"/>
                </a:solidFill>
                <a:latin typeface="Arial" panose="020B0604020202020204" pitchFamily="34" charset="0"/>
                <a:cs typeface="Arial" panose="020B0604020202020204" pitchFamily="34" charset="0"/>
              </a:rPr>
              <a:t>аллергических реакциях</a:t>
            </a:r>
            <a:r>
              <a:rPr lang="ru-RU" sz="2800" dirty="0">
                <a:solidFill>
                  <a:schemeClr val="bg1"/>
                </a:solidFill>
                <a:latin typeface="Arial" panose="020B0604020202020204" pitchFamily="34" charset="0"/>
                <a:cs typeface="Arial" panose="020B0604020202020204" pitchFamily="34" charset="0"/>
              </a:rPr>
              <a:t>, уточнить </a:t>
            </a:r>
            <a:r>
              <a:rPr lang="ru-RU" sz="2800" dirty="0" smtClean="0">
                <a:solidFill>
                  <a:schemeClr val="bg1"/>
                </a:solidFill>
                <a:latin typeface="Arial" panose="020B0604020202020204" pitchFamily="34" charset="0"/>
                <a:cs typeface="Arial" panose="020B0604020202020204" pitchFamily="34" charset="0"/>
              </a:rPr>
              <a:t>сроки предшествующих </a:t>
            </a:r>
            <a:r>
              <a:rPr lang="ru-RU" sz="2800" dirty="0">
                <a:solidFill>
                  <a:schemeClr val="bg1"/>
                </a:solidFill>
                <a:latin typeface="Arial" panose="020B0604020202020204" pitchFamily="34" charset="0"/>
                <a:cs typeface="Arial" panose="020B0604020202020204" pitchFamily="34" charset="0"/>
              </a:rPr>
              <a:t>прививок, у женщин – наличие </a:t>
            </a:r>
            <a:r>
              <a:rPr lang="ru-RU" sz="2800" dirty="0" smtClean="0">
                <a:solidFill>
                  <a:schemeClr val="bg1"/>
                </a:solidFill>
                <a:latin typeface="Arial" panose="020B0604020202020204" pitchFamily="34" charset="0"/>
                <a:cs typeface="Arial" panose="020B0604020202020204" pitchFamily="34" charset="0"/>
              </a:rPr>
              <a:t>беременности</a:t>
            </a:r>
            <a:r>
              <a:rPr lang="ru-RU" sz="2800" dirty="0">
                <a:solidFill>
                  <a:schemeClr val="bg1"/>
                </a:solidFill>
                <a:latin typeface="Arial" panose="020B0604020202020204" pitchFamily="34" charset="0"/>
                <a:cs typeface="Arial" panose="020B0604020202020204" pitchFamily="34" charset="0"/>
              </a:rPr>
              <a:t>. Перед прививкой проводят термометрию, информируют родителей </a:t>
            </a:r>
            <a:r>
              <a:rPr lang="ru-RU" sz="2800">
                <a:solidFill>
                  <a:schemeClr val="bg1"/>
                </a:solidFill>
                <a:latin typeface="Arial" panose="020B0604020202020204" pitchFamily="34" charset="0"/>
                <a:cs typeface="Arial" panose="020B0604020202020204" pitchFamily="34" charset="0"/>
              </a:rPr>
              <a:t>и </a:t>
            </a:r>
            <a:r>
              <a:rPr lang="ru-RU" sz="2800" smtClean="0">
                <a:solidFill>
                  <a:schemeClr val="bg1"/>
                </a:solidFill>
                <a:latin typeface="Arial" panose="020B0604020202020204" pitchFamily="34" charset="0"/>
                <a:cs typeface="Arial" panose="020B0604020202020204" pitchFamily="34" charset="0"/>
              </a:rPr>
              <a:t>получают их </a:t>
            </a:r>
            <a:r>
              <a:rPr lang="ru-RU" sz="2800" dirty="0">
                <a:solidFill>
                  <a:schemeClr val="bg1"/>
                </a:solidFill>
                <a:latin typeface="Arial" panose="020B0604020202020204" pitchFamily="34" charset="0"/>
                <a:cs typeface="Arial" panose="020B0604020202020204" pitchFamily="34" charset="0"/>
              </a:rPr>
              <a:t>согласие на введение вакцины, фиксируют причина отвода. Беседа с матерью, </a:t>
            </a:r>
            <a:r>
              <a:rPr lang="ru-RU" sz="2800" dirty="0" smtClean="0">
                <a:solidFill>
                  <a:schemeClr val="bg1"/>
                </a:solidFill>
                <a:latin typeface="Arial" panose="020B0604020202020204" pitchFamily="34" charset="0"/>
                <a:cs typeface="Arial" panose="020B0604020202020204" pitchFamily="34" charset="0"/>
              </a:rPr>
              <a:t>термометрия </a:t>
            </a:r>
            <a:r>
              <a:rPr lang="ru-RU" sz="2800" dirty="0">
                <a:solidFill>
                  <a:schemeClr val="bg1"/>
                </a:solidFill>
                <a:latin typeface="Arial" panose="020B0604020202020204" pitchFamily="34" charset="0"/>
                <a:cs typeface="Arial" panose="020B0604020202020204" pitchFamily="34" charset="0"/>
              </a:rPr>
              <a:t>и осмотр – вполне надежный скрининг.</a:t>
            </a:r>
          </a:p>
        </p:txBody>
      </p:sp>
      <p:sp>
        <p:nvSpPr>
          <p:cNvPr id="4" name="TextBox 3"/>
          <p:cNvSpPr txBox="1"/>
          <p:nvPr/>
        </p:nvSpPr>
        <p:spPr>
          <a:xfrm>
            <a:off x="407368" y="4293096"/>
            <a:ext cx="11933582" cy="1815882"/>
          </a:xfrm>
          <a:prstGeom prst="rect">
            <a:avLst/>
          </a:prstGeom>
          <a:noFill/>
        </p:spPr>
        <p:txBody>
          <a:bodyPr wrap="square" rtlCol="0">
            <a:spAutoFit/>
          </a:bodyPr>
          <a:lstStyle/>
          <a:p>
            <a:r>
              <a:rPr lang="ru-RU" sz="2800" dirty="0" smtClean="0">
                <a:solidFill>
                  <a:schemeClr val="bg1"/>
                </a:solidFill>
                <a:latin typeface="Arial" panose="020B0604020202020204" pitchFamily="34" charset="0"/>
                <a:cs typeface="Arial" panose="020B0604020202020204" pitchFamily="34" charset="0"/>
              </a:rPr>
              <a:t>6. </a:t>
            </a:r>
            <a:r>
              <a:rPr lang="ru-RU" sz="2800" dirty="0">
                <a:solidFill>
                  <a:schemeClr val="bg1"/>
                </a:solidFill>
                <a:latin typeface="Arial" panose="020B0604020202020204" pitchFamily="34" charset="0"/>
                <a:cs typeface="Arial" panose="020B0604020202020204" pitchFamily="34" charset="0"/>
              </a:rPr>
              <a:t>Допускается введение инактивированных вакцин в один день разными шприцами </a:t>
            </a:r>
            <a:r>
              <a:rPr lang="ru-RU" sz="2800" dirty="0" smtClean="0">
                <a:solidFill>
                  <a:schemeClr val="bg1"/>
                </a:solidFill>
                <a:latin typeface="Arial" panose="020B0604020202020204" pitchFamily="34" charset="0"/>
                <a:cs typeface="Arial" panose="020B0604020202020204" pitchFamily="34" charset="0"/>
              </a:rPr>
              <a:t>в разные </a:t>
            </a:r>
            <a:r>
              <a:rPr lang="ru-RU" sz="2800" dirty="0">
                <a:solidFill>
                  <a:schemeClr val="bg1"/>
                </a:solidFill>
                <a:latin typeface="Arial" panose="020B0604020202020204" pitchFamily="34" charset="0"/>
                <a:cs typeface="Arial" panose="020B0604020202020204" pitchFamily="34" charset="0"/>
              </a:rPr>
              <a:t>участки тела. Интервал между прививками против разных инфекций при </a:t>
            </a:r>
            <a:r>
              <a:rPr lang="ru-RU" sz="2800" dirty="0" smtClean="0">
                <a:solidFill>
                  <a:schemeClr val="bg1"/>
                </a:solidFill>
                <a:latin typeface="Arial" panose="020B0604020202020204" pitchFamily="34" charset="0"/>
                <a:cs typeface="Arial" panose="020B0604020202020204" pitchFamily="34" charset="0"/>
              </a:rPr>
              <a:t>раздельном </a:t>
            </a:r>
            <a:r>
              <a:rPr lang="ru-RU" sz="2800" dirty="0">
                <a:solidFill>
                  <a:schemeClr val="bg1"/>
                </a:solidFill>
                <a:latin typeface="Arial" panose="020B0604020202020204" pitchFamily="34" charset="0"/>
                <a:cs typeface="Arial" panose="020B0604020202020204" pitchFamily="34" charset="0"/>
              </a:rPr>
              <a:t>их проведении (не в один день) должен составлять не менее 1 месяца.</a:t>
            </a:r>
          </a:p>
        </p:txBody>
      </p:sp>
    </p:spTree>
    <p:extLst>
      <p:ext uri="{BB962C8B-B14F-4D97-AF65-F5344CB8AC3E}">
        <p14:creationId xmlns:p14="http://schemas.microsoft.com/office/powerpoint/2010/main" val="2410562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64469" y="53303"/>
            <a:ext cx="1192213"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336" y="81012"/>
            <a:ext cx="925513"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a:blip r:embed="rId5"/>
          <a:stretch>
            <a:fillRect/>
          </a:stretch>
        </p:blipFill>
        <p:spPr>
          <a:xfrm>
            <a:off x="582092" y="2230678"/>
            <a:ext cx="3257738" cy="3757646"/>
          </a:xfrm>
          <a:prstGeom prst="rect">
            <a:avLst/>
          </a:prstGeom>
        </p:spPr>
      </p:pic>
      <p:sp>
        <p:nvSpPr>
          <p:cNvPr id="3" name="TextBox 2"/>
          <p:cNvSpPr txBox="1"/>
          <p:nvPr/>
        </p:nvSpPr>
        <p:spPr>
          <a:xfrm>
            <a:off x="1631504" y="188640"/>
            <a:ext cx="8626016" cy="1323439"/>
          </a:xfrm>
          <a:prstGeom prst="rect">
            <a:avLst/>
          </a:prstGeom>
          <a:noFill/>
        </p:spPr>
        <p:txBody>
          <a:bodyPr wrap="none" rtlCol="0">
            <a:spAutoFit/>
          </a:bodyPr>
          <a:lstStyle/>
          <a:p>
            <a:r>
              <a:rPr lang="ru-RU" sz="4000" b="1" dirty="0" smtClean="0">
                <a:solidFill>
                  <a:srgbClr val="002060"/>
                </a:solidFill>
                <a:latin typeface="Arial" panose="020B0604020202020204" pitchFamily="34" charset="0"/>
                <a:cs typeface="Arial" panose="020B0604020202020204" pitchFamily="34" charset="0"/>
              </a:rPr>
              <a:t>Инфекционные заболевания уже</a:t>
            </a:r>
          </a:p>
          <a:p>
            <a:r>
              <a:rPr lang="ru-RU" sz="4000" b="1" dirty="0" smtClean="0">
                <a:solidFill>
                  <a:srgbClr val="002060"/>
                </a:solidFill>
                <a:latin typeface="Arial" panose="020B0604020202020204" pitchFamily="34" charset="0"/>
                <a:cs typeface="Arial" panose="020B0604020202020204" pitchFamily="34" charset="0"/>
              </a:rPr>
              <a:t> не опасны: так ли это ?</a:t>
            </a:r>
            <a:endParaRPr lang="ru-RU" sz="4000" b="1" dirty="0">
              <a:solidFill>
                <a:srgbClr val="002060"/>
              </a:solidFill>
              <a:latin typeface="Arial" panose="020B0604020202020204" pitchFamily="34" charset="0"/>
              <a:cs typeface="Arial" panose="020B0604020202020204" pitchFamily="34" charset="0"/>
            </a:endParaRPr>
          </a:p>
        </p:txBody>
      </p:sp>
      <p:sp>
        <p:nvSpPr>
          <p:cNvPr id="4" name="Прямоугольник 3"/>
          <p:cNvSpPr/>
          <p:nvPr/>
        </p:nvSpPr>
        <p:spPr>
          <a:xfrm>
            <a:off x="4569287" y="1512079"/>
            <a:ext cx="7587395" cy="5262979"/>
          </a:xfrm>
          <a:prstGeom prst="rect">
            <a:avLst/>
          </a:prstGeom>
        </p:spPr>
        <p:txBody>
          <a:bodyPr wrap="square">
            <a:spAutoFit/>
          </a:bodyPr>
          <a:lstStyle/>
          <a:p>
            <a:pPr lvl="0"/>
            <a:r>
              <a:rPr lang="ru-RU" sz="2400" b="1" dirty="0">
                <a:solidFill>
                  <a:schemeClr val="bg1"/>
                </a:solidFill>
                <a:latin typeface="Arial" panose="020B0604020202020204" pitchFamily="34" charset="0"/>
                <a:cs typeface="Arial" panose="020B0604020202020204" pitchFamily="34" charset="0"/>
              </a:rPr>
              <a:t>Заблуждение </a:t>
            </a:r>
            <a:r>
              <a:rPr lang="ru-RU" sz="2400" b="1" dirty="0" smtClean="0">
                <a:solidFill>
                  <a:schemeClr val="bg1"/>
                </a:solidFill>
                <a:latin typeface="Arial" panose="020B0604020202020204" pitchFamily="34" charset="0"/>
                <a:cs typeface="Arial" panose="020B0604020202020204" pitchFamily="34" charset="0"/>
              </a:rPr>
              <a:t>1.</a:t>
            </a:r>
          </a:p>
          <a:p>
            <a:pPr lvl="0"/>
            <a:r>
              <a:rPr lang="ru-RU" sz="2400" dirty="0" smtClean="0">
                <a:solidFill>
                  <a:schemeClr val="bg1"/>
                </a:solidFill>
                <a:latin typeface="Arial" panose="020B0604020202020204" pitchFamily="34" charset="0"/>
                <a:cs typeface="Arial" panose="020B0604020202020204" pitchFamily="34" charset="0"/>
              </a:rPr>
              <a:t>Инфекционные </a:t>
            </a:r>
            <a:r>
              <a:rPr lang="ru-RU" sz="2400" dirty="0">
                <a:solidFill>
                  <a:schemeClr val="bg1"/>
                </a:solidFill>
                <a:latin typeface="Arial" panose="020B0604020202020204" pitchFamily="34" charset="0"/>
                <a:cs typeface="Arial" panose="020B0604020202020204" pitchFamily="34" charset="0"/>
              </a:rPr>
              <a:t>болезни способствуют </a:t>
            </a:r>
            <a:r>
              <a:rPr lang="ru-RU" sz="2400" dirty="0" smtClean="0">
                <a:solidFill>
                  <a:schemeClr val="bg1"/>
                </a:solidFill>
                <a:latin typeface="Arial" panose="020B0604020202020204" pitchFamily="34" charset="0"/>
                <a:cs typeface="Arial" panose="020B0604020202020204" pitchFamily="34" charset="0"/>
              </a:rPr>
              <a:t>укреплению</a:t>
            </a:r>
          </a:p>
          <a:p>
            <a:pPr lvl="0"/>
            <a:r>
              <a:rPr lang="ru-RU" sz="2400" dirty="0" smtClean="0">
                <a:solidFill>
                  <a:schemeClr val="bg1"/>
                </a:solidFill>
                <a:latin typeface="Arial" panose="020B0604020202020204" pitchFamily="34" charset="0"/>
                <a:cs typeface="Arial" panose="020B0604020202020204" pitchFamily="34" charset="0"/>
              </a:rPr>
              <a:t>иммунитета.</a:t>
            </a:r>
          </a:p>
          <a:p>
            <a:pPr lvl="0"/>
            <a:endParaRPr lang="ru-RU" sz="2400" dirty="0" smtClean="0">
              <a:solidFill>
                <a:schemeClr val="bg1"/>
              </a:solidFill>
              <a:latin typeface="Arial" panose="020B0604020202020204" pitchFamily="34" charset="0"/>
              <a:cs typeface="Arial" panose="020B0604020202020204" pitchFamily="34" charset="0"/>
            </a:endParaRPr>
          </a:p>
          <a:p>
            <a:pPr lvl="0"/>
            <a:r>
              <a:rPr lang="ru-RU" sz="2400" dirty="0">
                <a:solidFill>
                  <a:schemeClr val="bg1"/>
                </a:solidFill>
                <a:latin typeface="Arial" panose="020B0604020202020204" pitchFamily="34" charset="0"/>
                <a:cs typeface="Arial" panose="020B0604020202020204" pitchFamily="34" charset="0"/>
              </a:rPr>
              <a:t> </a:t>
            </a:r>
            <a:r>
              <a:rPr lang="ru-RU" sz="2400" b="1" i="1" dirty="0" smtClean="0">
                <a:solidFill>
                  <a:schemeClr val="bg1"/>
                </a:solidFill>
                <a:latin typeface="Arial" panose="020B0604020202020204" pitchFamily="34" charset="0"/>
                <a:cs typeface="Arial" panose="020B0604020202020204" pitchFamily="34" charset="0"/>
              </a:rPr>
              <a:t>Инфекционные заболевания вызывают</a:t>
            </a:r>
          </a:p>
          <a:p>
            <a:pPr lvl="0"/>
            <a:r>
              <a:rPr lang="ru-RU" sz="2400" b="1" i="1" dirty="0" smtClean="0">
                <a:solidFill>
                  <a:schemeClr val="bg1"/>
                </a:solidFill>
                <a:latin typeface="Arial" panose="020B0604020202020204" pitchFamily="34" charset="0"/>
                <a:cs typeface="Arial" panose="020B0604020202020204" pitchFamily="34" charset="0"/>
              </a:rPr>
              <a:t> вторичные иммунодефициты.</a:t>
            </a:r>
          </a:p>
          <a:p>
            <a:pPr lvl="0"/>
            <a:endParaRPr lang="ru-RU" sz="2400" b="1" i="1" dirty="0" smtClean="0">
              <a:solidFill>
                <a:schemeClr val="bg1"/>
              </a:solidFill>
              <a:latin typeface="Arial" panose="020B0604020202020204" pitchFamily="34" charset="0"/>
              <a:cs typeface="Arial" panose="020B0604020202020204" pitchFamily="34" charset="0"/>
            </a:endParaRPr>
          </a:p>
          <a:p>
            <a:pPr lvl="0"/>
            <a:r>
              <a:rPr lang="ru-RU" sz="2400" b="1" dirty="0">
                <a:solidFill>
                  <a:schemeClr val="bg1"/>
                </a:solidFill>
                <a:latin typeface="Arial" panose="020B0604020202020204" pitchFamily="34" charset="0"/>
                <a:cs typeface="Arial" panose="020B0604020202020204" pitchFamily="34" charset="0"/>
              </a:rPr>
              <a:t>Заблуждение </a:t>
            </a:r>
            <a:r>
              <a:rPr lang="ru-RU" sz="2400" b="1" dirty="0" smtClean="0">
                <a:solidFill>
                  <a:schemeClr val="bg1"/>
                </a:solidFill>
                <a:latin typeface="Arial" panose="020B0604020202020204" pitchFamily="34" charset="0"/>
                <a:cs typeface="Arial" panose="020B0604020202020204" pitchFamily="34" charset="0"/>
              </a:rPr>
              <a:t>2.</a:t>
            </a:r>
          </a:p>
          <a:p>
            <a:pPr lvl="0"/>
            <a:r>
              <a:rPr lang="ru-RU" sz="2400" dirty="0" smtClean="0">
                <a:solidFill>
                  <a:schemeClr val="bg1"/>
                </a:solidFill>
                <a:latin typeface="Arial" panose="020B0604020202020204" pitchFamily="34" charset="0"/>
                <a:cs typeface="Arial" panose="020B0604020202020204" pitchFamily="34" charset="0"/>
              </a:rPr>
              <a:t>Опасность инфекционных болезней сильно</a:t>
            </a:r>
          </a:p>
          <a:p>
            <a:pPr lvl="0"/>
            <a:r>
              <a:rPr lang="ru-RU" sz="2400" dirty="0" smtClean="0">
                <a:solidFill>
                  <a:schemeClr val="bg1"/>
                </a:solidFill>
                <a:latin typeface="Arial" panose="020B0604020202020204" pitchFamily="34" charset="0"/>
                <a:cs typeface="Arial" panose="020B0604020202020204" pitchFamily="34" charset="0"/>
              </a:rPr>
              <a:t> преувеличена</a:t>
            </a:r>
            <a:r>
              <a:rPr lang="ru-RU" sz="2400" b="1" i="1" dirty="0" smtClean="0">
                <a:solidFill>
                  <a:schemeClr val="bg1"/>
                </a:solidFill>
                <a:latin typeface="Arial" panose="020B0604020202020204" pitchFamily="34" charset="0"/>
                <a:cs typeface="Arial" panose="020B0604020202020204" pitchFamily="34" charset="0"/>
              </a:rPr>
              <a:t>. </a:t>
            </a:r>
          </a:p>
          <a:p>
            <a:pPr lvl="0"/>
            <a:endParaRPr lang="ru-RU" sz="2400" b="1" i="1" dirty="0" smtClean="0">
              <a:solidFill>
                <a:schemeClr val="bg1"/>
              </a:solidFill>
              <a:latin typeface="Arial" panose="020B0604020202020204" pitchFamily="34" charset="0"/>
              <a:cs typeface="Arial" panose="020B0604020202020204" pitchFamily="34" charset="0"/>
            </a:endParaRPr>
          </a:p>
          <a:p>
            <a:pPr lvl="0"/>
            <a:r>
              <a:rPr lang="ru-RU" sz="2400" b="1" i="1" dirty="0" smtClean="0">
                <a:solidFill>
                  <a:schemeClr val="bg1"/>
                </a:solidFill>
                <a:latin typeface="Arial" panose="020B0604020202020204" pitchFamily="34" charset="0"/>
                <a:cs typeface="Arial" panose="020B0604020202020204" pitchFamily="34" charset="0"/>
              </a:rPr>
              <a:t>Инфекционные заболевания опасны –</a:t>
            </a:r>
          </a:p>
          <a:p>
            <a:pPr lvl="0"/>
            <a:r>
              <a:rPr lang="ru-RU" sz="2400" b="1" i="1" dirty="0" smtClean="0">
                <a:solidFill>
                  <a:schemeClr val="bg1"/>
                </a:solidFill>
                <a:latin typeface="Arial" panose="020B0604020202020204" pitchFamily="34" charset="0"/>
                <a:cs typeface="Arial" panose="020B0604020202020204" pitchFamily="34" charset="0"/>
              </a:rPr>
              <a:t> от них умирают. Вызывают осложнения </a:t>
            </a:r>
          </a:p>
          <a:p>
            <a:pPr lvl="0"/>
            <a:endParaRPr lang="ru-RU"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4336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64469" y="53303"/>
            <a:ext cx="1192213"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336" y="81012"/>
            <a:ext cx="925513"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rotWithShape="1">
          <a:blip r:embed="rId5">
            <a:duotone>
              <a:prstClr val="black"/>
              <a:schemeClr val="accent3">
                <a:tint val="45000"/>
                <a:satMod val="400000"/>
              </a:schemeClr>
            </a:duotone>
            <a:extLst>
              <a:ext uri="{BEBA8EAE-BF5A-486C-A8C5-ECC9F3942E4B}">
                <a14:imgProps xmlns:a14="http://schemas.microsoft.com/office/drawing/2010/main">
                  <a14:imgLayer r:embed="rId6">
                    <a14:imgEffect>
                      <a14:saturation sat="113000"/>
                    </a14:imgEffect>
                  </a14:imgLayer>
                </a14:imgProps>
              </a:ext>
            </a:extLst>
          </a:blip>
          <a:srcRect l="1050" t="11558" r="-1050" b="6238"/>
          <a:stretch/>
        </p:blipFill>
        <p:spPr>
          <a:xfrm>
            <a:off x="1432151" y="1126462"/>
            <a:ext cx="9145016" cy="5587903"/>
          </a:xfrm>
          <a:prstGeom prst="rect">
            <a:avLst/>
          </a:prstGeom>
        </p:spPr>
      </p:pic>
      <p:sp>
        <p:nvSpPr>
          <p:cNvPr id="3" name="TextBox 2"/>
          <p:cNvSpPr txBox="1"/>
          <p:nvPr/>
        </p:nvSpPr>
        <p:spPr>
          <a:xfrm>
            <a:off x="1016361" y="172355"/>
            <a:ext cx="9948108" cy="954107"/>
          </a:xfrm>
          <a:prstGeom prst="rect">
            <a:avLst/>
          </a:prstGeom>
          <a:noFill/>
        </p:spPr>
        <p:txBody>
          <a:bodyPr wrap="none" rtlCol="0">
            <a:spAutoFit/>
          </a:bodyPr>
          <a:lstStyle/>
          <a:p>
            <a:r>
              <a:rPr lang="ru-RU" sz="2800" b="1" i="1" dirty="0" smtClean="0">
                <a:solidFill>
                  <a:srgbClr val="002060"/>
                </a:solidFill>
                <a:latin typeface="Arial" panose="020B0604020202020204" pitchFamily="34" charset="0"/>
                <a:cs typeface="Arial" panose="020B0604020202020204" pitchFamily="34" charset="0"/>
              </a:rPr>
              <a:t>  Ни одна вакцина не вызывает такого</a:t>
            </a:r>
          </a:p>
          <a:p>
            <a:r>
              <a:rPr lang="ru-RU" sz="2800" b="1" i="1" dirty="0" smtClean="0">
                <a:solidFill>
                  <a:srgbClr val="002060"/>
                </a:solidFill>
                <a:latin typeface="Arial" panose="020B0604020202020204" pitchFamily="34" charset="0"/>
                <a:cs typeface="Arial" panose="020B0604020202020204" pitchFamily="34" charset="0"/>
              </a:rPr>
              <a:t> количества осложнений  как натуральная инфекция</a:t>
            </a:r>
            <a:endParaRPr lang="ru-RU" sz="2800" b="1"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71046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64469" y="53303"/>
            <a:ext cx="1192213"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336" y="81012"/>
            <a:ext cx="925513"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1080224" y="115486"/>
            <a:ext cx="10488384" cy="523220"/>
          </a:xfrm>
          <a:prstGeom prst="rect">
            <a:avLst/>
          </a:prstGeom>
        </p:spPr>
        <p:txBody>
          <a:bodyPr wrap="square">
            <a:spAutoFit/>
          </a:bodyPr>
          <a:lstStyle/>
          <a:p>
            <a:pPr lvl="0"/>
            <a:r>
              <a:rPr lang="ru-RU" sz="2800" b="1" dirty="0">
                <a:solidFill>
                  <a:schemeClr val="accent1"/>
                </a:solidFill>
                <a:latin typeface="Arial" panose="020B0604020202020204" pitchFamily="34" charset="0"/>
                <a:cs typeface="Arial" panose="020B0604020202020204" pitchFamily="34" charset="0"/>
              </a:rPr>
              <a:t>Заблуждение </a:t>
            </a:r>
            <a:r>
              <a:rPr lang="ru-RU" sz="2800" b="1" dirty="0" smtClean="0">
                <a:solidFill>
                  <a:schemeClr val="accent1"/>
                </a:solidFill>
                <a:latin typeface="Arial" panose="020B0604020202020204" pitchFamily="34" charset="0"/>
                <a:cs typeface="Arial" panose="020B0604020202020204" pitchFamily="34" charset="0"/>
              </a:rPr>
              <a:t>3. </a:t>
            </a:r>
            <a:r>
              <a:rPr lang="ru-RU" sz="2800" dirty="0" smtClean="0">
                <a:solidFill>
                  <a:schemeClr val="accent1"/>
                </a:solidFill>
                <a:latin typeface="Arial" panose="020B0604020202020204" pitchFamily="34" charset="0"/>
                <a:cs typeface="Arial" panose="020B0604020202020204" pitchFamily="34" charset="0"/>
              </a:rPr>
              <a:t>Все инфекционные болезни хорошо лечатся</a:t>
            </a:r>
          </a:p>
        </p:txBody>
      </p:sp>
      <p:sp>
        <p:nvSpPr>
          <p:cNvPr id="2" name="TextBox 1"/>
          <p:cNvSpPr txBox="1"/>
          <p:nvPr/>
        </p:nvSpPr>
        <p:spPr>
          <a:xfrm>
            <a:off x="1271464" y="638706"/>
            <a:ext cx="9145016" cy="646331"/>
          </a:xfrm>
          <a:prstGeom prst="rect">
            <a:avLst/>
          </a:prstGeom>
          <a:noFill/>
        </p:spPr>
        <p:txBody>
          <a:bodyPr wrap="square" rtlCol="0">
            <a:spAutoFit/>
          </a:bodyPr>
          <a:lstStyle/>
          <a:p>
            <a:r>
              <a:rPr lang="ru-RU" b="1" i="1" dirty="0" smtClean="0">
                <a:solidFill>
                  <a:srgbClr val="002060"/>
                </a:solidFill>
                <a:latin typeface="Arial" panose="020B0604020202020204" pitchFamily="34" charset="0"/>
                <a:cs typeface="Arial" panose="020B0604020202020204" pitchFamily="34" charset="0"/>
              </a:rPr>
              <a:t>Далеко не для всех инфекционных болезней современная медицина располагает средствами, непосредственно влияющими на возбудителя.</a:t>
            </a:r>
            <a:endParaRPr lang="ru-RU" b="1" i="1" dirty="0">
              <a:solidFill>
                <a:srgbClr val="002060"/>
              </a:solidFill>
              <a:latin typeface="Arial" panose="020B0604020202020204" pitchFamily="34" charset="0"/>
              <a:cs typeface="Arial" panose="020B0604020202020204"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216700105"/>
              </p:ext>
            </p:extLst>
          </p:nvPr>
        </p:nvGraphicFramePr>
        <p:xfrm>
          <a:off x="335360" y="1307699"/>
          <a:ext cx="11665296" cy="5405120"/>
        </p:xfrm>
        <a:graphic>
          <a:graphicData uri="http://schemas.openxmlformats.org/drawingml/2006/table">
            <a:tbl>
              <a:tblPr firstRow="1" bandRow="1">
                <a:tableStyleId>{5C22544A-7EE6-4342-B048-85BDC9FD1C3A}</a:tableStyleId>
              </a:tblPr>
              <a:tblGrid>
                <a:gridCol w="2477416">
                  <a:extLst>
                    <a:ext uri="{9D8B030D-6E8A-4147-A177-3AD203B41FA5}">
                      <a16:colId xmlns:a16="http://schemas.microsoft.com/office/drawing/2014/main" val="3073649499"/>
                    </a:ext>
                  </a:extLst>
                </a:gridCol>
                <a:gridCol w="4097569">
                  <a:extLst>
                    <a:ext uri="{9D8B030D-6E8A-4147-A177-3AD203B41FA5}">
                      <a16:colId xmlns:a16="http://schemas.microsoft.com/office/drawing/2014/main" val="2445735949"/>
                    </a:ext>
                  </a:extLst>
                </a:gridCol>
                <a:gridCol w="5090311">
                  <a:extLst>
                    <a:ext uri="{9D8B030D-6E8A-4147-A177-3AD203B41FA5}">
                      <a16:colId xmlns:a16="http://schemas.microsoft.com/office/drawing/2014/main" val="2543679161"/>
                    </a:ext>
                  </a:extLst>
                </a:gridCol>
              </a:tblGrid>
              <a:tr h="370840">
                <a:tc>
                  <a:txBody>
                    <a:bodyPr/>
                    <a:lstStyle/>
                    <a:p>
                      <a:r>
                        <a:rPr lang="ru-RU" dirty="0" smtClean="0">
                          <a:latin typeface="Arial" panose="020B0604020202020204" pitchFamily="34" charset="0"/>
                          <a:cs typeface="Arial" panose="020B0604020202020204" pitchFamily="34" charset="0"/>
                        </a:rPr>
                        <a:t>Инфекционное</a:t>
                      </a:r>
                      <a:r>
                        <a:rPr lang="ru-RU" baseline="0" dirty="0" smtClean="0">
                          <a:latin typeface="Arial" panose="020B0604020202020204" pitchFamily="34" charset="0"/>
                          <a:cs typeface="Arial" panose="020B0604020202020204" pitchFamily="34" charset="0"/>
                        </a:rPr>
                        <a:t> </a:t>
                      </a:r>
                    </a:p>
                    <a:p>
                      <a:r>
                        <a:rPr lang="ru-RU" baseline="0" dirty="0" smtClean="0">
                          <a:latin typeface="Arial" panose="020B0604020202020204" pitchFamily="34" charset="0"/>
                          <a:cs typeface="Arial" panose="020B0604020202020204" pitchFamily="34" charset="0"/>
                        </a:rPr>
                        <a:t>заболевание</a:t>
                      </a:r>
                      <a:endParaRPr lang="ru-RU" dirty="0">
                        <a:latin typeface="Arial" panose="020B0604020202020204" pitchFamily="34" charset="0"/>
                        <a:cs typeface="Arial" panose="020B0604020202020204" pitchFamily="34" charset="0"/>
                      </a:endParaRPr>
                    </a:p>
                  </a:txBody>
                  <a:tcPr/>
                </a:tc>
                <a:tc>
                  <a:txBody>
                    <a:bodyPr/>
                    <a:lstStyle/>
                    <a:p>
                      <a:r>
                        <a:rPr lang="ru-RU" dirty="0" smtClean="0">
                          <a:latin typeface="Arial" panose="020B0604020202020204" pitchFamily="34" charset="0"/>
                          <a:cs typeface="Arial" panose="020B0604020202020204" pitchFamily="34" charset="0"/>
                        </a:rPr>
                        <a:t>Наличие средств, действующих на инфекционный агент </a:t>
                      </a:r>
                      <a:endParaRPr lang="ru-RU" dirty="0">
                        <a:latin typeface="Arial" panose="020B0604020202020204" pitchFamily="34" charset="0"/>
                        <a:cs typeface="Arial" panose="020B0604020202020204" pitchFamily="34" charset="0"/>
                      </a:endParaRPr>
                    </a:p>
                  </a:txBody>
                  <a:tcPr/>
                </a:tc>
                <a:tc>
                  <a:txBody>
                    <a:bodyPr/>
                    <a:lstStyle/>
                    <a:p>
                      <a:r>
                        <a:rPr lang="ru-RU" dirty="0" smtClean="0">
                          <a:latin typeface="Arial" panose="020B0604020202020204" pitchFamily="34" charset="0"/>
                          <a:cs typeface="Arial" panose="020B0604020202020204" pitchFamily="34" charset="0"/>
                        </a:rPr>
                        <a:t>Пояснения </a:t>
                      </a:r>
                      <a:endParaRPr lang="ru-RU"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85255406"/>
                  </a:ext>
                </a:extLst>
              </a:tr>
              <a:tr h="370840">
                <a:tc>
                  <a:txBody>
                    <a:bodyPr/>
                    <a:lstStyle/>
                    <a:p>
                      <a:r>
                        <a:rPr lang="ru-RU" dirty="0" smtClean="0">
                          <a:latin typeface="Arial" panose="020B0604020202020204" pitchFamily="34" charset="0"/>
                          <a:cs typeface="Arial" panose="020B0604020202020204" pitchFamily="34" charset="0"/>
                        </a:rPr>
                        <a:t>столбняк</a:t>
                      </a:r>
                      <a:endParaRPr lang="ru-RU" dirty="0">
                        <a:latin typeface="Arial" panose="020B0604020202020204" pitchFamily="34" charset="0"/>
                        <a:cs typeface="Arial" panose="020B0604020202020204" pitchFamily="34" charset="0"/>
                      </a:endParaRPr>
                    </a:p>
                  </a:txBody>
                  <a:tcPr/>
                </a:tc>
                <a:tc>
                  <a:txBody>
                    <a:bodyPr/>
                    <a:lstStyle/>
                    <a:p>
                      <a:r>
                        <a:rPr lang="ru-RU" sz="1600" dirty="0" smtClean="0">
                          <a:latin typeface="Arial" panose="020B0604020202020204" pitchFamily="34" charset="0"/>
                          <a:cs typeface="Arial" panose="020B0604020202020204" pitchFamily="34" charset="0"/>
                        </a:rPr>
                        <a:t>Антибиотики</a:t>
                      </a:r>
                      <a:r>
                        <a:rPr lang="ru-RU" sz="1600" baseline="0" dirty="0" smtClean="0">
                          <a:latin typeface="Arial" panose="020B0604020202020204" pitchFamily="34" charset="0"/>
                          <a:cs typeface="Arial" panose="020B0604020202020204" pitchFamily="34" charset="0"/>
                        </a:rPr>
                        <a:t> </a:t>
                      </a:r>
                      <a:r>
                        <a:rPr lang="ru-RU" sz="1600" dirty="0" smtClean="0">
                          <a:latin typeface="Arial" panose="020B0604020202020204" pitchFamily="34" charset="0"/>
                          <a:cs typeface="Arial" panose="020B0604020202020204" pitchFamily="34" charset="0"/>
                        </a:rPr>
                        <a:t>действуют на возбудитель, но развитие заболевания связано с токсином</a:t>
                      </a:r>
                      <a:endParaRPr lang="ru-RU" sz="1600" dirty="0">
                        <a:latin typeface="Arial" panose="020B0604020202020204" pitchFamily="34" charset="0"/>
                        <a:cs typeface="Arial" panose="020B0604020202020204" pitchFamily="34" charset="0"/>
                      </a:endParaRPr>
                    </a:p>
                  </a:txBody>
                  <a:tcPr/>
                </a:tc>
                <a:tc>
                  <a:txBody>
                    <a:bodyPr/>
                    <a:lstStyle/>
                    <a:p>
                      <a:r>
                        <a:rPr lang="ru-RU" dirty="0" smtClean="0">
                          <a:latin typeface="Arial" panose="020B0604020202020204" pitchFamily="34" charset="0"/>
                          <a:cs typeface="Arial" panose="020B0604020202020204" pitchFamily="34" charset="0"/>
                        </a:rPr>
                        <a:t>Используется противостолбнячная лошадиная сыворотка</a:t>
                      </a:r>
                      <a:endParaRPr lang="ru-RU"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67370493"/>
                  </a:ext>
                </a:extLst>
              </a:tr>
              <a:tr h="370840">
                <a:tc>
                  <a:txBody>
                    <a:bodyPr/>
                    <a:lstStyle/>
                    <a:p>
                      <a:r>
                        <a:rPr lang="ru-RU" dirty="0" smtClean="0">
                          <a:latin typeface="Arial" panose="020B0604020202020204" pitchFamily="34" charset="0"/>
                          <a:cs typeface="Arial" panose="020B0604020202020204" pitchFamily="34" charset="0"/>
                        </a:rPr>
                        <a:t>Туберкулез </a:t>
                      </a:r>
                      <a:endParaRPr lang="ru-RU" dirty="0">
                        <a:latin typeface="Arial" panose="020B0604020202020204" pitchFamily="34" charset="0"/>
                        <a:cs typeface="Arial" panose="020B0604020202020204" pitchFamily="34" charset="0"/>
                      </a:endParaRPr>
                    </a:p>
                  </a:txBody>
                  <a:tcPr/>
                </a:tc>
                <a:tc>
                  <a:txBody>
                    <a:bodyPr/>
                    <a:lstStyle/>
                    <a:p>
                      <a:r>
                        <a:rPr lang="ru-RU" dirty="0" smtClean="0">
                          <a:latin typeface="Arial" panose="020B0604020202020204" pitchFamily="34" charset="0"/>
                          <a:cs typeface="Arial" panose="020B0604020202020204" pitchFamily="34" charset="0"/>
                        </a:rPr>
                        <a:t>Есть </a:t>
                      </a:r>
                      <a:endParaRPr lang="ru-RU" dirty="0">
                        <a:latin typeface="Arial" panose="020B0604020202020204" pitchFamily="34" charset="0"/>
                        <a:cs typeface="Arial" panose="020B0604020202020204" pitchFamily="34" charset="0"/>
                      </a:endParaRPr>
                    </a:p>
                  </a:txBody>
                  <a:tcPr/>
                </a:tc>
                <a:tc>
                  <a:txBody>
                    <a:bodyPr/>
                    <a:lstStyle/>
                    <a:p>
                      <a:r>
                        <a:rPr lang="ru-RU" dirty="0" smtClean="0">
                          <a:latin typeface="Arial" panose="020B0604020202020204" pitchFamily="34" charset="0"/>
                          <a:cs typeface="Arial" panose="020B0604020202020204" pitchFamily="34" charset="0"/>
                        </a:rPr>
                        <a:t>Более 20% микобактерий имеют устойчивость к</a:t>
                      </a:r>
                      <a:r>
                        <a:rPr lang="ru-RU" baseline="0" dirty="0" smtClean="0">
                          <a:latin typeface="Arial" panose="020B0604020202020204" pitchFamily="34" charset="0"/>
                          <a:cs typeface="Arial" panose="020B0604020202020204" pitchFamily="34" charset="0"/>
                        </a:rPr>
                        <a:t> препаратам</a:t>
                      </a:r>
                      <a:endParaRPr lang="ru-RU"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38629084"/>
                  </a:ext>
                </a:extLst>
              </a:tr>
              <a:tr h="370840">
                <a:tc>
                  <a:txBody>
                    <a:bodyPr/>
                    <a:lstStyle/>
                    <a:p>
                      <a:r>
                        <a:rPr lang="ru-RU" dirty="0" smtClean="0">
                          <a:latin typeface="Arial" panose="020B0604020202020204" pitchFamily="34" charset="0"/>
                          <a:cs typeface="Arial" panose="020B0604020202020204" pitchFamily="34" charset="0"/>
                        </a:rPr>
                        <a:t>Клещевой энцефалит</a:t>
                      </a:r>
                      <a:endParaRPr lang="ru-RU" dirty="0">
                        <a:latin typeface="Arial" panose="020B0604020202020204" pitchFamily="34" charset="0"/>
                        <a:cs typeface="Arial" panose="020B0604020202020204" pitchFamily="34" charset="0"/>
                      </a:endParaRPr>
                    </a:p>
                  </a:txBody>
                  <a:tcPr/>
                </a:tc>
                <a:tc>
                  <a:txBody>
                    <a:bodyPr/>
                    <a:lstStyle/>
                    <a:p>
                      <a:r>
                        <a:rPr lang="ru-RU" dirty="0" smtClean="0">
                          <a:latin typeface="Arial" panose="020B0604020202020204" pitchFamily="34" charset="0"/>
                          <a:cs typeface="Arial" panose="020B0604020202020204" pitchFamily="34" charset="0"/>
                        </a:rPr>
                        <a:t>Нет </a:t>
                      </a:r>
                      <a:endParaRPr lang="ru-RU" dirty="0">
                        <a:latin typeface="Arial" panose="020B0604020202020204" pitchFamily="34" charset="0"/>
                        <a:cs typeface="Arial" panose="020B0604020202020204" pitchFamily="34" charset="0"/>
                      </a:endParaRPr>
                    </a:p>
                  </a:txBody>
                  <a:tcPr/>
                </a:tc>
                <a:tc>
                  <a:txBody>
                    <a:bodyPr/>
                    <a:lstStyle/>
                    <a:p>
                      <a:r>
                        <a:rPr lang="ru-RU" dirty="0" smtClean="0">
                          <a:latin typeface="Arial" panose="020B0604020202020204" pitchFamily="34" charset="0"/>
                          <a:cs typeface="Arial" panose="020B0604020202020204" pitchFamily="34" charset="0"/>
                        </a:rPr>
                        <a:t>Лечение симптоматическое</a:t>
                      </a:r>
                      <a:endParaRPr lang="ru-RU"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84670791"/>
                  </a:ext>
                </a:extLst>
              </a:tr>
              <a:tr h="370840">
                <a:tc>
                  <a:txBody>
                    <a:bodyPr/>
                    <a:lstStyle/>
                    <a:p>
                      <a:r>
                        <a:rPr lang="ru-RU" dirty="0" err="1" smtClean="0">
                          <a:latin typeface="Arial" panose="020B0604020202020204" pitchFamily="34" charset="0"/>
                          <a:cs typeface="Arial" panose="020B0604020202020204" pitchFamily="34" charset="0"/>
                        </a:rPr>
                        <a:t>Ротавирусная</a:t>
                      </a:r>
                      <a:r>
                        <a:rPr lang="ru-RU" dirty="0" smtClean="0">
                          <a:latin typeface="Arial" panose="020B0604020202020204" pitchFamily="34" charset="0"/>
                          <a:cs typeface="Arial" panose="020B0604020202020204" pitchFamily="34" charset="0"/>
                        </a:rPr>
                        <a:t> инфекция</a:t>
                      </a:r>
                      <a:endParaRPr lang="ru-RU" dirty="0">
                        <a:latin typeface="Arial" panose="020B0604020202020204" pitchFamily="34" charset="0"/>
                        <a:cs typeface="Arial" panose="020B0604020202020204" pitchFamily="34" charset="0"/>
                      </a:endParaRPr>
                    </a:p>
                  </a:txBody>
                  <a:tcPr/>
                </a:tc>
                <a:tc>
                  <a:txBody>
                    <a:bodyPr/>
                    <a:lstStyle/>
                    <a:p>
                      <a:r>
                        <a:rPr lang="ru-RU" dirty="0" smtClean="0">
                          <a:latin typeface="Arial" panose="020B0604020202020204" pitchFamily="34" charset="0"/>
                          <a:cs typeface="Arial" panose="020B0604020202020204" pitchFamily="34" charset="0"/>
                        </a:rPr>
                        <a:t>Нет </a:t>
                      </a:r>
                      <a:endParaRPr lang="ru-RU" dirty="0">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dirty="0" smtClean="0">
                          <a:latin typeface="Arial" panose="020B0604020202020204" pitchFamily="34" charset="0"/>
                          <a:cs typeface="Arial" panose="020B0604020202020204" pitchFamily="34" charset="0"/>
                        </a:rPr>
                        <a:t>Оральная </a:t>
                      </a:r>
                      <a:r>
                        <a:rPr lang="ru-RU" dirty="0" err="1" smtClean="0">
                          <a:latin typeface="Arial" panose="020B0604020202020204" pitchFamily="34" charset="0"/>
                          <a:cs typeface="Arial" panose="020B0604020202020204" pitchFamily="34" charset="0"/>
                        </a:rPr>
                        <a:t>регидратация</a:t>
                      </a:r>
                      <a:r>
                        <a:rPr lang="ru-RU" dirty="0" smtClean="0">
                          <a:latin typeface="Arial" panose="020B0604020202020204" pitchFamily="34" charset="0"/>
                          <a:cs typeface="Arial" panose="020B0604020202020204" pitchFamily="34" charset="0"/>
                        </a:rPr>
                        <a:t>,</a:t>
                      </a: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симптоматическое</a:t>
                      </a:r>
                    </a:p>
                    <a:p>
                      <a:pPr marL="0" marR="0" lvl="0" indent="0" algn="l" defTabSz="457200" rtl="0" eaLnBrk="1" fontAlgn="auto" latinLnBrk="0" hangingPunct="1">
                        <a:lnSpc>
                          <a:spcPct val="100000"/>
                        </a:lnSpc>
                        <a:spcBef>
                          <a:spcPts val="0"/>
                        </a:spcBef>
                        <a:spcAft>
                          <a:spcPts val="0"/>
                        </a:spcAft>
                        <a:buClrTx/>
                        <a:buSzTx/>
                        <a:buFontTx/>
                        <a:buNone/>
                        <a:tabLst/>
                        <a:defRPr/>
                      </a:pPr>
                      <a:r>
                        <a:rPr lang="ru-RU" baseline="0" dirty="0" smtClean="0">
                          <a:latin typeface="Arial" panose="020B0604020202020204" pitchFamily="34" charset="0"/>
                          <a:cs typeface="Arial" panose="020B0604020202020204" pitchFamily="34" charset="0"/>
                        </a:rPr>
                        <a:t> </a:t>
                      </a: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лечение</a:t>
                      </a:r>
                      <a:endParaRPr lang="ru-RU"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18294037"/>
                  </a:ext>
                </a:extLst>
              </a:tr>
              <a:tr h="370840">
                <a:tc>
                  <a:txBody>
                    <a:bodyPr/>
                    <a:lstStyle/>
                    <a:p>
                      <a:r>
                        <a:rPr lang="ru-RU" dirty="0" smtClean="0">
                          <a:latin typeface="Arial" panose="020B0604020202020204" pitchFamily="34" charset="0"/>
                          <a:cs typeface="Arial" panose="020B0604020202020204" pitchFamily="34" charset="0"/>
                        </a:rPr>
                        <a:t>Коклюш </a:t>
                      </a:r>
                      <a:endParaRPr lang="ru-RU" dirty="0">
                        <a:latin typeface="Arial" panose="020B0604020202020204" pitchFamily="34" charset="0"/>
                        <a:cs typeface="Arial" panose="020B0604020202020204" pitchFamily="34" charset="0"/>
                      </a:endParaRPr>
                    </a:p>
                  </a:txBody>
                  <a:tcPr/>
                </a:tc>
                <a:tc>
                  <a:txBody>
                    <a:bodyPr/>
                    <a:lstStyle/>
                    <a:p>
                      <a:r>
                        <a:rPr lang="ru-RU" dirty="0" smtClean="0">
                          <a:latin typeface="Arial" panose="020B0604020202020204" pitchFamily="34" charset="0"/>
                          <a:cs typeface="Arial" panose="020B0604020202020204" pitchFamily="34" charset="0"/>
                        </a:rPr>
                        <a:t>Есть </a:t>
                      </a:r>
                      <a:endParaRPr lang="ru-RU" dirty="0">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dirty="0" smtClean="0">
                          <a:latin typeface="Arial" panose="020B0604020202020204" pitchFamily="34" charset="0"/>
                          <a:cs typeface="Arial" panose="020B0604020202020204" pitchFamily="34" charset="0"/>
                        </a:rPr>
                        <a:t>Эффект на</a:t>
                      </a:r>
                      <a:r>
                        <a:rPr lang="ru-RU" baseline="0" dirty="0" smtClean="0">
                          <a:latin typeface="Arial" panose="020B0604020202020204" pitchFamily="34" charset="0"/>
                          <a:cs typeface="Arial" panose="020B0604020202020204" pitchFamily="34" charset="0"/>
                        </a:rPr>
                        <a:t> ранних стадиях заболевания. В спазматический период не эффективны.</a:t>
                      </a:r>
                      <a:endParaRPr lang="ru-RU"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82631836"/>
                  </a:ext>
                </a:extLst>
              </a:tr>
              <a:tr h="370840">
                <a:tc>
                  <a:txBody>
                    <a:bodyPr/>
                    <a:lstStyle/>
                    <a:p>
                      <a:r>
                        <a:rPr lang="ru-RU" dirty="0" smtClean="0">
                          <a:latin typeface="Arial" panose="020B0604020202020204" pitchFamily="34" charset="0"/>
                          <a:cs typeface="Arial" panose="020B0604020202020204" pitchFamily="34" charset="0"/>
                        </a:rPr>
                        <a:t>Полиомиелит </a:t>
                      </a:r>
                      <a:endParaRPr lang="ru-RU" dirty="0">
                        <a:latin typeface="Arial" panose="020B0604020202020204" pitchFamily="34" charset="0"/>
                        <a:cs typeface="Arial" panose="020B0604020202020204" pitchFamily="34" charset="0"/>
                      </a:endParaRPr>
                    </a:p>
                  </a:txBody>
                  <a:tcPr/>
                </a:tc>
                <a:tc>
                  <a:txBody>
                    <a:bodyPr/>
                    <a:lstStyle/>
                    <a:p>
                      <a:r>
                        <a:rPr lang="ru-RU" dirty="0" smtClean="0">
                          <a:latin typeface="Arial" panose="020B0604020202020204" pitchFamily="34" charset="0"/>
                          <a:cs typeface="Arial" panose="020B0604020202020204" pitchFamily="34" charset="0"/>
                        </a:rPr>
                        <a:t>Нет </a:t>
                      </a:r>
                      <a:endParaRPr lang="ru-RU" dirty="0">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Лечение симптоматическое</a:t>
                      </a:r>
                    </a:p>
                  </a:txBody>
                  <a:tcPr/>
                </a:tc>
                <a:extLst>
                  <a:ext uri="{0D108BD9-81ED-4DB2-BD59-A6C34878D82A}">
                    <a16:rowId xmlns:a16="http://schemas.microsoft.com/office/drawing/2014/main" val="2682204497"/>
                  </a:ext>
                </a:extLst>
              </a:tr>
              <a:tr h="370840">
                <a:tc>
                  <a:txBody>
                    <a:bodyPr/>
                    <a:lstStyle/>
                    <a:p>
                      <a:r>
                        <a:rPr lang="ru-RU" dirty="0" smtClean="0">
                          <a:latin typeface="Arial" panose="020B0604020202020204" pitchFamily="34" charset="0"/>
                          <a:cs typeface="Arial" panose="020B0604020202020204" pitchFamily="34" charset="0"/>
                        </a:rPr>
                        <a:t>Гепатит А</a:t>
                      </a:r>
                      <a:endParaRPr lang="ru-RU" dirty="0">
                        <a:latin typeface="Arial" panose="020B0604020202020204" pitchFamily="34" charset="0"/>
                        <a:cs typeface="Arial" panose="020B0604020202020204" pitchFamily="34" charset="0"/>
                      </a:endParaRPr>
                    </a:p>
                  </a:txBody>
                  <a:tcPr/>
                </a:tc>
                <a:tc>
                  <a:txBody>
                    <a:bodyPr/>
                    <a:lstStyle/>
                    <a:p>
                      <a:r>
                        <a:rPr lang="ru-RU" dirty="0" smtClean="0">
                          <a:latin typeface="Arial" panose="020B0604020202020204" pitchFamily="34" charset="0"/>
                          <a:cs typeface="Arial" panose="020B0604020202020204" pitchFamily="34" charset="0"/>
                        </a:rPr>
                        <a:t>Нет </a:t>
                      </a:r>
                      <a:endParaRPr lang="ru-RU" dirty="0">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Лечение симптоматическое</a:t>
                      </a:r>
                    </a:p>
                  </a:txBody>
                  <a:tcPr/>
                </a:tc>
                <a:extLst>
                  <a:ext uri="{0D108BD9-81ED-4DB2-BD59-A6C34878D82A}">
                    <a16:rowId xmlns:a16="http://schemas.microsoft.com/office/drawing/2014/main" val="2837647387"/>
                  </a:ext>
                </a:extLst>
              </a:tr>
              <a:tr h="370840">
                <a:tc>
                  <a:txBody>
                    <a:bodyPr/>
                    <a:lstStyle/>
                    <a:p>
                      <a:r>
                        <a:rPr lang="ru-RU" dirty="0" smtClean="0">
                          <a:latin typeface="Arial" panose="020B0604020202020204" pitchFamily="34" charset="0"/>
                          <a:cs typeface="Arial" panose="020B0604020202020204" pitchFamily="34" charset="0"/>
                        </a:rPr>
                        <a:t>Гепатит В</a:t>
                      </a:r>
                      <a:endParaRPr lang="ru-RU" dirty="0">
                        <a:latin typeface="Arial" panose="020B0604020202020204" pitchFamily="34" charset="0"/>
                        <a:cs typeface="Arial" panose="020B0604020202020204" pitchFamily="34" charset="0"/>
                      </a:endParaRPr>
                    </a:p>
                  </a:txBody>
                  <a:tcPr/>
                </a:tc>
                <a:tc>
                  <a:txBody>
                    <a:bodyPr/>
                    <a:lstStyle/>
                    <a:p>
                      <a:r>
                        <a:rPr lang="ru-RU" dirty="0" smtClean="0">
                          <a:latin typeface="Arial" panose="020B0604020202020204" pitchFamily="34" charset="0"/>
                          <a:cs typeface="Arial" panose="020B0604020202020204" pitchFamily="34" charset="0"/>
                        </a:rPr>
                        <a:t>Только для лечения хронических форм у взрослых</a:t>
                      </a:r>
                      <a:endParaRPr lang="ru-RU" dirty="0">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Дорогое, с побочным действием ,не используется у детей</a:t>
                      </a:r>
                    </a:p>
                  </a:txBody>
                  <a:tcPr/>
                </a:tc>
                <a:extLst>
                  <a:ext uri="{0D108BD9-81ED-4DB2-BD59-A6C34878D82A}">
                    <a16:rowId xmlns:a16="http://schemas.microsoft.com/office/drawing/2014/main" val="1021355262"/>
                  </a:ext>
                </a:extLst>
              </a:tr>
            </a:tbl>
          </a:graphicData>
        </a:graphic>
      </p:graphicFrame>
    </p:spTree>
    <p:extLst>
      <p:ext uri="{BB962C8B-B14F-4D97-AF65-F5344CB8AC3E}">
        <p14:creationId xmlns:p14="http://schemas.microsoft.com/office/powerpoint/2010/main" val="594006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64469" y="53303"/>
            <a:ext cx="1192213"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336" y="81012"/>
            <a:ext cx="925513"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1080224" y="115486"/>
            <a:ext cx="10488384" cy="1384995"/>
          </a:xfrm>
          <a:prstGeom prst="rect">
            <a:avLst/>
          </a:prstGeom>
        </p:spPr>
        <p:txBody>
          <a:bodyPr wrap="square">
            <a:spAutoFit/>
          </a:bodyPr>
          <a:lstStyle/>
          <a:p>
            <a:pPr lvl="0"/>
            <a:r>
              <a:rPr lang="ru-RU" sz="2800" b="1" dirty="0">
                <a:solidFill>
                  <a:schemeClr val="accent1"/>
                </a:solidFill>
                <a:latin typeface="Arial" panose="020B0604020202020204" pitchFamily="34" charset="0"/>
                <a:cs typeface="Arial" panose="020B0604020202020204" pitchFamily="34" charset="0"/>
              </a:rPr>
              <a:t>Заблуждение 4</a:t>
            </a:r>
            <a:r>
              <a:rPr lang="ru-RU" sz="2800" b="1" dirty="0" smtClean="0">
                <a:solidFill>
                  <a:schemeClr val="accent1"/>
                </a:solidFill>
                <a:latin typeface="Arial" panose="020B0604020202020204" pitchFamily="34" charset="0"/>
                <a:cs typeface="Arial" panose="020B0604020202020204" pitchFamily="34" charset="0"/>
              </a:rPr>
              <a:t>. </a:t>
            </a:r>
          </a:p>
          <a:p>
            <a:pPr lvl="0"/>
            <a:r>
              <a:rPr lang="ru-RU" sz="2800" b="1" dirty="0" smtClean="0">
                <a:solidFill>
                  <a:schemeClr val="accent1"/>
                </a:solidFill>
                <a:latin typeface="Arial" panose="020B0604020202020204" pitchFamily="34" charset="0"/>
                <a:cs typeface="Arial" panose="020B0604020202020204" pitchFamily="34" charset="0"/>
              </a:rPr>
              <a:t>Вакцинопрофилактика-вмешательство в естественный</a:t>
            </a:r>
          </a:p>
          <a:p>
            <a:pPr lvl="0"/>
            <a:r>
              <a:rPr lang="ru-RU" sz="2800" b="1" dirty="0">
                <a:solidFill>
                  <a:schemeClr val="accent1"/>
                </a:solidFill>
                <a:latin typeface="Arial" panose="020B0604020202020204" pitchFamily="34" charset="0"/>
                <a:cs typeface="Arial" panose="020B0604020202020204" pitchFamily="34" charset="0"/>
              </a:rPr>
              <a:t>о</a:t>
            </a:r>
            <a:r>
              <a:rPr lang="ru-RU" sz="2800" b="1" dirty="0" smtClean="0">
                <a:solidFill>
                  <a:schemeClr val="accent1"/>
                </a:solidFill>
                <a:latin typeface="Arial" panose="020B0604020202020204" pitchFamily="34" charset="0"/>
                <a:cs typeface="Arial" panose="020B0604020202020204" pitchFamily="34" charset="0"/>
              </a:rPr>
              <a:t>тбор. Это ведет к вырождению человеческой расы</a:t>
            </a:r>
            <a:endParaRPr lang="ru-RU" sz="2800" dirty="0" smtClean="0">
              <a:solidFill>
                <a:schemeClr val="accent1"/>
              </a:solidFill>
              <a:latin typeface="Arial" panose="020B0604020202020204" pitchFamily="34" charset="0"/>
              <a:cs typeface="Arial" panose="020B0604020202020204" pitchFamily="34" charset="0"/>
            </a:endParaRPr>
          </a:p>
        </p:txBody>
      </p:sp>
      <p:sp>
        <p:nvSpPr>
          <p:cNvPr id="2" name="TextBox 1"/>
          <p:cNvSpPr txBox="1"/>
          <p:nvPr/>
        </p:nvSpPr>
        <p:spPr>
          <a:xfrm>
            <a:off x="444111" y="1563830"/>
            <a:ext cx="11686725" cy="523220"/>
          </a:xfrm>
          <a:prstGeom prst="rect">
            <a:avLst/>
          </a:prstGeom>
          <a:noFill/>
        </p:spPr>
        <p:txBody>
          <a:bodyPr wrap="none" rtlCol="0">
            <a:spAutoFit/>
          </a:bodyPr>
          <a:lstStyle/>
          <a:p>
            <a:r>
              <a:rPr lang="ru-RU" sz="2800" b="1" i="1" dirty="0" smtClean="0">
                <a:solidFill>
                  <a:schemeClr val="accent1"/>
                </a:solidFill>
                <a:latin typeface="Arial" panose="020B0604020202020204" pitchFamily="34" charset="0"/>
                <a:cs typeface="Arial" panose="020B0604020202020204" pitchFamily="34" charset="0"/>
              </a:rPr>
              <a:t>Вся медицина – это вмешательство в естественный отбор.</a:t>
            </a:r>
            <a:endParaRPr lang="ru-RU" sz="2800" b="1" i="1" dirty="0">
              <a:solidFill>
                <a:schemeClr val="accent1"/>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5"/>
          <a:stretch>
            <a:fillRect/>
          </a:stretch>
        </p:blipFill>
        <p:spPr>
          <a:xfrm>
            <a:off x="421241" y="2180880"/>
            <a:ext cx="3837806" cy="2807081"/>
          </a:xfrm>
          <a:prstGeom prst="rect">
            <a:avLst/>
          </a:prstGeom>
        </p:spPr>
      </p:pic>
      <p:grpSp>
        <p:nvGrpSpPr>
          <p:cNvPr id="12" name="Группа 11"/>
          <p:cNvGrpSpPr/>
          <p:nvPr/>
        </p:nvGrpSpPr>
        <p:grpSpPr>
          <a:xfrm>
            <a:off x="5041317" y="2708758"/>
            <a:ext cx="6527291" cy="2649488"/>
            <a:chOff x="5303912" y="3933056"/>
            <a:chExt cx="6527291" cy="2649488"/>
          </a:xfrm>
        </p:grpSpPr>
        <p:pic>
          <p:nvPicPr>
            <p:cNvPr id="6" name="Рисунок 5"/>
            <p:cNvPicPr>
              <a:picLocks noChangeAspect="1"/>
            </p:cNvPicPr>
            <p:nvPr/>
          </p:nvPicPr>
          <p:blipFill>
            <a:blip r:embed="rId6"/>
            <a:stretch>
              <a:fillRect/>
            </a:stretch>
          </p:blipFill>
          <p:spPr>
            <a:xfrm>
              <a:off x="5303912" y="3933056"/>
              <a:ext cx="3280812" cy="2649488"/>
            </a:xfrm>
            <a:prstGeom prst="rect">
              <a:avLst/>
            </a:prstGeom>
          </p:spPr>
        </p:pic>
        <p:pic>
          <p:nvPicPr>
            <p:cNvPr id="9" name="Рисунок 8"/>
            <p:cNvPicPr>
              <a:picLocks noChangeAspect="1"/>
            </p:cNvPicPr>
            <p:nvPr/>
          </p:nvPicPr>
          <p:blipFill>
            <a:blip r:embed="rId7"/>
            <a:stretch>
              <a:fillRect/>
            </a:stretch>
          </p:blipFill>
          <p:spPr>
            <a:xfrm flipH="1">
              <a:off x="8256240" y="4164880"/>
              <a:ext cx="3574963" cy="2384500"/>
            </a:xfrm>
            <a:prstGeom prst="rect">
              <a:avLst/>
            </a:prstGeom>
          </p:spPr>
        </p:pic>
      </p:grpSp>
      <p:sp>
        <p:nvSpPr>
          <p:cNvPr id="10" name="TextBox 9"/>
          <p:cNvSpPr txBox="1"/>
          <p:nvPr/>
        </p:nvSpPr>
        <p:spPr>
          <a:xfrm>
            <a:off x="444111" y="5264470"/>
            <a:ext cx="4757200" cy="461665"/>
          </a:xfrm>
          <a:prstGeom prst="rect">
            <a:avLst/>
          </a:prstGeom>
          <a:noFill/>
        </p:spPr>
        <p:txBody>
          <a:bodyPr wrap="none" rtlCol="0">
            <a:spAutoFit/>
          </a:bodyPr>
          <a:lstStyle/>
          <a:p>
            <a:r>
              <a:rPr lang="ru-RU" sz="2400" b="1" dirty="0" smtClean="0">
                <a:solidFill>
                  <a:schemeClr val="accent1"/>
                </a:solidFill>
                <a:latin typeface="Arial" panose="020B0604020202020204" pitchFamily="34" charset="0"/>
                <a:cs typeface="Arial" panose="020B0604020202020204" pitchFamily="34" charset="0"/>
              </a:rPr>
              <a:t>Выхаживание недоношенных</a:t>
            </a:r>
            <a:endParaRPr lang="ru-RU" sz="2400" b="1" dirty="0">
              <a:solidFill>
                <a:schemeClr val="accent1"/>
              </a:solidFill>
              <a:latin typeface="Arial" panose="020B0604020202020204" pitchFamily="34" charset="0"/>
              <a:cs typeface="Arial" panose="020B0604020202020204" pitchFamily="34" charset="0"/>
            </a:endParaRPr>
          </a:p>
        </p:txBody>
      </p:sp>
      <p:sp>
        <p:nvSpPr>
          <p:cNvPr id="11" name="TextBox 10"/>
          <p:cNvSpPr txBox="1"/>
          <p:nvPr/>
        </p:nvSpPr>
        <p:spPr>
          <a:xfrm>
            <a:off x="6037286" y="2132173"/>
            <a:ext cx="5301388" cy="461665"/>
          </a:xfrm>
          <a:prstGeom prst="rect">
            <a:avLst/>
          </a:prstGeom>
          <a:noFill/>
        </p:spPr>
        <p:txBody>
          <a:bodyPr wrap="none" rtlCol="0">
            <a:spAutoFit/>
          </a:bodyPr>
          <a:lstStyle/>
          <a:p>
            <a:r>
              <a:rPr lang="ru-RU" sz="2400" b="1" dirty="0" smtClean="0">
                <a:solidFill>
                  <a:schemeClr val="accent1"/>
                </a:solidFill>
                <a:latin typeface="Arial" panose="020B0604020202020204" pitchFamily="34" charset="0"/>
                <a:cs typeface="Arial" panose="020B0604020202020204" pitchFamily="34" charset="0"/>
              </a:rPr>
              <a:t>Возвращение к жизни инвалидов</a:t>
            </a:r>
            <a:endParaRPr lang="ru-RU" sz="2400" b="1" dirty="0">
              <a:solidFill>
                <a:schemeClr val="accent1"/>
              </a:solidFill>
              <a:latin typeface="Arial" panose="020B0604020202020204" pitchFamily="34" charset="0"/>
              <a:cs typeface="Arial" panose="020B0604020202020204" pitchFamily="34" charset="0"/>
            </a:endParaRPr>
          </a:p>
        </p:txBody>
      </p:sp>
      <p:sp>
        <p:nvSpPr>
          <p:cNvPr id="13" name="TextBox 12"/>
          <p:cNvSpPr txBox="1"/>
          <p:nvPr/>
        </p:nvSpPr>
        <p:spPr>
          <a:xfrm>
            <a:off x="2340144" y="5841493"/>
            <a:ext cx="9700348" cy="461665"/>
          </a:xfrm>
          <a:prstGeom prst="rect">
            <a:avLst/>
          </a:prstGeom>
          <a:noFill/>
        </p:spPr>
        <p:txBody>
          <a:bodyPr wrap="none" rtlCol="0">
            <a:spAutoFit/>
          </a:bodyPr>
          <a:lstStyle/>
          <a:p>
            <a:r>
              <a:rPr lang="ru-RU" sz="2400" b="1" dirty="0" smtClean="0">
                <a:solidFill>
                  <a:schemeClr val="accent1"/>
                </a:solidFill>
                <a:latin typeface="Arial" panose="020B0604020202020204" pitchFamily="34" charset="0"/>
                <a:cs typeface="Arial" panose="020B0604020202020204" pitchFamily="34" charset="0"/>
              </a:rPr>
              <a:t>Возможность людям с генетической патологией иметь семью</a:t>
            </a:r>
            <a:endParaRPr lang="ru-RU" sz="2400"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09222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10000">
              <a:schemeClr val="bg2">
                <a:tint val="97000"/>
                <a:hueMod val="92000"/>
                <a:satMod val="169000"/>
                <a:lumMod val="164000"/>
              </a:schemeClr>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44" y="52645"/>
            <a:ext cx="838150" cy="1270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0" y="76110"/>
            <a:ext cx="10858351" cy="1206062"/>
          </a:xfrm>
        </p:spPr>
        <p:txBody>
          <a:bodyPr>
            <a:noAutofit/>
          </a:bodyPr>
          <a:lstStyle/>
          <a:p>
            <a:pPr algn="ctr"/>
            <a:r>
              <a:rPr lang="ru-RU" b="1" dirty="0" smtClean="0">
                <a:solidFill>
                  <a:schemeClr val="bg1"/>
                </a:solidFill>
                <a:latin typeface="Arial" panose="020B0604020202020204" pitchFamily="34" charset="0"/>
                <a:cs typeface="Arial" panose="020B0604020202020204" pitchFamily="34" charset="0"/>
              </a:rPr>
              <a:t>В чем </a:t>
            </a:r>
            <a:r>
              <a:rPr lang="ru-RU" b="1" dirty="0">
                <a:solidFill>
                  <a:schemeClr val="bg1"/>
                </a:solidFill>
                <a:latin typeface="Arial" panose="020B0604020202020204" pitchFamily="34" charset="0"/>
                <a:cs typeface="Arial" panose="020B0604020202020204" pitchFamily="34" charset="0"/>
              </a:rPr>
              <a:t>же состоит суть </a:t>
            </a:r>
            <a:r>
              <a:rPr lang="ru-RU" b="1" dirty="0" smtClean="0">
                <a:solidFill>
                  <a:schemeClr val="bg1"/>
                </a:solidFill>
                <a:latin typeface="Arial" panose="020B0604020202020204" pitchFamily="34" charset="0"/>
                <a:cs typeface="Arial" panose="020B0604020202020204" pitchFamily="34" charset="0"/>
              </a:rPr>
              <a:t/>
            </a:r>
            <a:br>
              <a:rPr lang="ru-RU" b="1" dirty="0" smtClean="0">
                <a:solidFill>
                  <a:schemeClr val="bg1"/>
                </a:solidFill>
                <a:latin typeface="Arial" panose="020B0604020202020204" pitchFamily="34" charset="0"/>
                <a:cs typeface="Arial" panose="020B0604020202020204" pitchFamily="34" charset="0"/>
              </a:rPr>
            </a:br>
            <a:r>
              <a:rPr lang="ru-RU" b="1" dirty="0" smtClean="0">
                <a:solidFill>
                  <a:schemeClr val="bg1"/>
                </a:solidFill>
                <a:latin typeface="Arial" panose="020B0604020202020204" pitchFamily="34" charset="0"/>
                <a:cs typeface="Arial" panose="020B0604020202020204" pitchFamily="34" charset="0"/>
              </a:rPr>
              <a:t>         профилактических </a:t>
            </a:r>
            <a:r>
              <a:rPr lang="ru-RU" b="1" dirty="0">
                <a:solidFill>
                  <a:schemeClr val="bg1"/>
                </a:solidFill>
                <a:latin typeface="Arial" panose="020B0604020202020204" pitchFamily="34" charset="0"/>
                <a:cs typeface="Arial" panose="020B0604020202020204" pitchFamily="34" charset="0"/>
              </a:rPr>
              <a:t>прививок</a:t>
            </a:r>
            <a:r>
              <a:rPr lang="ru-RU" b="1" dirty="0" smtClean="0">
                <a:solidFill>
                  <a:schemeClr val="bg1"/>
                </a:solidFill>
                <a:latin typeface="Arial" panose="020B0604020202020204" pitchFamily="34" charset="0"/>
                <a:cs typeface="Arial" panose="020B0604020202020204" pitchFamily="34" charset="0"/>
              </a:rPr>
              <a:t>?</a:t>
            </a:r>
            <a:endParaRPr lang="ru-RU" dirty="0">
              <a:solidFill>
                <a:schemeClr val="bg1"/>
              </a:solidFill>
              <a:latin typeface="Arial" panose="020B0604020202020204" pitchFamily="34" charset="0"/>
              <a:cs typeface="Arial" panose="020B0604020202020204" pitchFamily="34" charset="0"/>
            </a:endParaRPr>
          </a:p>
        </p:txBody>
      </p:sp>
      <p:sp>
        <p:nvSpPr>
          <p:cNvPr id="3" name="Содержимое 2"/>
          <p:cNvSpPr>
            <a:spLocks noGrp="1"/>
          </p:cNvSpPr>
          <p:nvPr>
            <p:ph idx="1"/>
          </p:nvPr>
        </p:nvSpPr>
        <p:spPr>
          <a:xfrm>
            <a:off x="191344" y="1329102"/>
            <a:ext cx="11856640" cy="5472609"/>
          </a:xfrm>
        </p:spPr>
        <p:txBody>
          <a:bodyPr>
            <a:noAutofit/>
          </a:bodyPr>
          <a:lstStyle/>
          <a:p>
            <a:r>
              <a:rPr lang="ru-RU" sz="2400" b="1" dirty="0" smtClean="0">
                <a:solidFill>
                  <a:schemeClr val="bg1"/>
                </a:solidFill>
                <a:latin typeface="Arial" panose="020B0604020202020204" pitchFamily="34" charset="0"/>
                <a:cs typeface="Arial" panose="020B0604020202020204" pitchFamily="34" charset="0"/>
              </a:rPr>
              <a:t>Вакцина – это медицинский препарат, содержащий антиген для выработки иммунного ответа.</a:t>
            </a:r>
            <a:endParaRPr lang="ru-RU" sz="2400" b="1" dirty="0">
              <a:solidFill>
                <a:schemeClr val="bg1"/>
              </a:solidFill>
              <a:latin typeface="Arial" panose="020B0604020202020204" pitchFamily="34" charset="0"/>
              <a:cs typeface="Arial" panose="020B0604020202020204" pitchFamily="34" charset="0"/>
            </a:endParaRPr>
          </a:p>
          <a:p>
            <a:r>
              <a:rPr lang="ru-RU" sz="2400" b="1" dirty="0">
                <a:solidFill>
                  <a:schemeClr val="bg1"/>
                </a:solidFill>
                <a:latin typeface="Arial" panose="020B0604020202020204" pitchFamily="34" charset="0"/>
                <a:cs typeface="Arial" panose="020B0604020202020204" pitchFamily="34" charset="0"/>
              </a:rPr>
              <a:t>В ответ </a:t>
            </a:r>
            <a:r>
              <a:rPr lang="ru-RU" sz="2400" b="1" dirty="0" smtClean="0">
                <a:solidFill>
                  <a:schemeClr val="bg1"/>
                </a:solidFill>
                <a:latin typeface="Arial" panose="020B0604020202020204" pitchFamily="34" charset="0"/>
                <a:cs typeface="Arial" panose="020B0604020202020204" pitchFamily="34" charset="0"/>
              </a:rPr>
              <a:t>иммунная </a:t>
            </a:r>
            <a:r>
              <a:rPr lang="ru-RU" sz="2400" b="1" dirty="0">
                <a:solidFill>
                  <a:schemeClr val="bg1"/>
                </a:solidFill>
                <a:latin typeface="Arial" panose="020B0604020202020204" pitchFamily="34" charset="0"/>
                <a:cs typeface="Arial" panose="020B0604020202020204" pitchFamily="34" charset="0"/>
              </a:rPr>
              <a:t>система вырабатывает антитела, которые накапливаются и защищают человека при повторной встрече с микроорганизмом.</a:t>
            </a:r>
          </a:p>
          <a:p>
            <a:r>
              <a:rPr lang="ru-RU" sz="2400" b="1" dirty="0">
                <a:solidFill>
                  <a:schemeClr val="bg1"/>
                </a:solidFill>
                <a:latin typeface="Arial" panose="020B0604020202020204" pitchFamily="34" charset="0"/>
                <a:cs typeface="Arial" panose="020B0604020202020204" pitchFamily="34" charset="0"/>
              </a:rPr>
              <a:t>Вакцинация не обеспечивает 100% защиту от инфекции, а лишь уменьшает риск заражения и способствует протеканию болезни без осложнений.</a:t>
            </a:r>
          </a:p>
          <a:p>
            <a:pPr>
              <a:spcBef>
                <a:spcPts val="0"/>
              </a:spcBef>
              <a:spcAft>
                <a:spcPts val="0"/>
              </a:spcAft>
            </a:pPr>
            <a:r>
              <a:rPr lang="ru-RU" sz="2400" b="1" dirty="0">
                <a:solidFill>
                  <a:schemeClr val="bg1"/>
                </a:solidFill>
                <a:latin typeface="Arial" panose="020B0604020202020204" pitchFamily="34" charset="0"/>
                <a:cs typeface="Arial" panose="020B0604020202020204" pitchFamily="34" charset="0"/>
              </a:rPr>
              <a:t>Каждая из вакцин имеет свои сроки, </a:t>
            </a:r>
          </a:p>
          <a:p>
            <a:pPr marL="0" indent="0">
              <a:spcBef>
                <a:spcPts val="0"/>
              </a:spcBef>
              <a:spcAft>
                <a:spcPts val="0"/>
              </a:spcAft>
              <a:buNone/>
            </a:pPr>
            <a:r>
              <a:rPr lang="ru-RU" sz="2400" b="1" dirty="0" smtClean="0">
                <a:solidFill>
                  <a:schemeClr val="bg1"/>
                </a:solidFill>
                <a:latin typeface="Arial" panose="020B0604020202020204" pitchFamily="34" charset="0"/>
                <a:cs typeface="Arial" panose="020B0604020202020204" pitchFamily="34" charset="0"/>
              </a:rPr>
              <a:t>свою </a:t>
            </a:r>
            <a:r>
              <a:rPr lang="ru-RU" sz="2400" b="1" dirty="0">
                <a:solidFill>
                  <a:schemeClr val="bg1"/>
                </a:solidFill>
                <a:latin typeface="Arial" panose="020B0604020202020204" pitchFamily="34" charset="0"/>
                <a:cs typeface="Arial" panose="020B0604020202020204" pitchFamily="34" charset="0"/>
              </a:rPr>
              <a:t>схему и свои пути </a:t>
            </a:r>
            <a:r>
              <a:rPr lang="ru-RU" sz="2400" b="1" dirty="0" smtClean="0">
                <a:solidFill>
                  <a:schemeClr val="bg1"/>
                </a:solidFill>
                <a:latin typeface="Arial" panose="020B0604020202020204" pitchFamily="34" charset="0"/>
                <a:cs typeface="Arial" panose="020B0604020202020204" pitchFamily="34" charset="0"/>
              </a:rPr>
              <a:t>введения.</a:t>
            </a:r>
            <a:endParaRPr lang="ru-RU" sz="2400" b="1" dirty="0">
              <a:solidFill>
                <a:schemeClr val="bg1"/>
              </a:solidFill>
              <a:latin typeface="Arial" panose="020B0604020202020204" pitchFamily="34" charset="0"/>
              <a:cs typeface="Arial" panose="020B0604020202020204" pitchFamily="34" charset="0"/>
            </a:endParaRPr>
          </a:p>
          <a:p>
            <a:pPr>
              <a:spcBef>
                <a:spcPts val="0"/>
              </a:spcBef>
              <a:spcAft>
                <a:spcPts val="0"/>
              </a:spcAft>
            </a:pPr>
            <a:r>
              <a:rPr lang="ru-RU" sz="2400" b="1" dirty="0">
                <a:solidFill>
                  <a:schemeClr val="bg1"/>
                </a:solidFill>
                <a:latin typeface="Arial" panose="020B0604020202020204" pitchFamily="34" charset="0"/>
                <a:cs typeface="Arial" panose="020B0604020202020204" pitchFamily="34" charset="0"/>
              </a:rPr>
              <a:t> На каждую вакцину организм </a:t>
            </a:r>
            <a:endParaRPr lang="ru-RU" sz="2400" b="1" dirty="0" smtClean="0">
              <a:solidFill>
                <a:schemeClr val="bg1"/>
              </a:solidFill>
              <a:latin typeface="Arial" panose="020B0604020202020204" pitchFamily="34" charset="0"/>
              <a:cs typeface="Arial" panose="020B0604020202020204" pitchFamily="34" charset="0"/>
            </a:endParaRPr>
          </a:p>
          <a:p>
            <a:pPr marL="0" indent="0">
              <a:spcBef>
                <a:spcPts val="0"/>
              </a:spcBef>
              <a:spcAft>
                <a:spcPts val="0"/>
              </a:spcAft>
              <a:buNone/>
            </a:pPr>
            <a:r>
              <a:rPr lang="ru-RU" sz="2400" b="1" dirty="0" smtClean="0">
                <a:solidFill>
                  <a:schemeClr val="bg1"/>
                </a:solidFill>
                <a:latin typeface="Arial" panose="020B0604020202020204" pitchFamily="34" charset="0"/>
                <a:cs typeface="Arial" panose="020B0604020202020204" pitchFamily="34" charset="0"/>
              </a:rPr>
              <a:t>реагирует </a:t>
            </a:r>
            <a:r>
              <a:rPr lang="ru-RU" sz="2400" b="1" dirty="0">
                <a:solidFill>
                  <a:schemeClr val="bg1"/>
                </a:solidFill>
                <a:latin typeface="Arial" panose="020B0604020202020204" pitchFamily="34" charset="0"/>
                <a:cs typeface="Arial" panose="020B0604020202020204" pitchFamily="34" charset="0"/>
              </a:rPr>
              <a:t>по-разному. </a:t>
            </a:r>
            <a:endParaRPr lang="ru-RU" sz="2400" b="1" dirty="0" smtClean="0">
              <a:solidFill>
                <a:schemeClr val="bg1"/>
              </a:solidFill>
              <a:latin typeface="Arial" panose="020B0604020202020204" pitchFamily="34" charset="0"/>
              <a:cs typeface="Arial" panose="020B0604020202020204" pitchFamily="34" charset="0"/>
            </a:endParaRPr>
          </a:p>
          <a:p>
            <a:pPr marL="0" indent="0">
              <a:buNone/>
            </a:pPr>
            <a:r>
              <a:rPr lang="ru-RU" sz="1800" b="1" i="1" dirty="0" smtClean="0">
                <a:solidFill>
                  <a:schemeClr val="bg1"/>
                </a:solidFill>
                <a:latin typeface="Arial" panose="020B0604020202020204" pitchFamily="34" charset="0"/>
                <a:cs typeface="Arial" panose="020B0604020202020204" pitchFamily="34" charset="0"/>
              </a:rPr>
              <a:t>В </a:t>
            </a:r>
            <a:r>
              <a:rPr lang="ru-RU" sz="1800" b="1" i="1" dirty="0">
                <a:solidFill>
                  <a:schemeClr val="bg1"/>
                </a:solidFill>
                <a:latin typeface="Arial" panose="020B0604020202020204" pitchFamily="34" charset="0"/>
                <a:cs typeface="Arial" panose="020B0604020202020204" pitchFamily="34" charset="0"/>
              </a:rPr>
              <a:t>некоторых случаях одной прививки вполне достаточно для выработки длительного иммунитета. В других - необходимы многократные введения</a:t>
            </a:r>
            <a:r>
              <a:rPr lang="ru-RU" sz="1800" b="1" i="1" dirty="0" smtClean="0">
                <a:solidFill>
                  <a:schemeClr val="bg1"/>
                </a:solidFill>
                <a:latin typeface="Arial" panose="020B0604020202020204" pitchFamily="34" charset="0"/>
                <a:cs typeface="Arial" panose="020B0604020202020204" pitchFamily="34" charset="0"/>
              </a:rPr>
              <a:t>.</a:t>
            </a:r>
            <a:endParaRPr lang="ru-RU" sz="1800" b="1" i="1" dirty="0">
              <a:solidFill>
                <a:schemeClr val="bg1"/>
              </a:solidFill>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5"/>
          <a:stretch>
            <a:fillRect/>
          </a:stretch>
        </p:blipFill>
        <p:spPr>
          <a:xfrm>
            <a:off x="10306322" y="1555250"/>
            <a:ext cx="1628800" cy="1628800"/>
          </a:xfrm>
          <a:prstGeom prst="rect">
            <a:avLst/>
          </a:prstGeom>
        </p:spPr>
      </p:pic>
      <p:pic>
        <p:nvPicPr>
          <p:cNvPr id="5" name="Рисунок 4"/>
          <p:cNvPicPr>
            <a:picLocks noChangeAspect="1"/>
          </p:cNvPicPr>
          <p:nvPr/>
        </p:nvPicPr>
        <p:blipFill rotWithShape="1">
          <a:blip r:embed="rId6"/>
          <a:srcRect l="13250" t="23386" r="6750" b="29144"/>
          <a:stretch/>
        </p:blipFill>
        <p:spPr>
          <a:xfrm>
            <a:off x="7248128" y="4293096"/>
            <a:ext cx="4577258" cy="1887202"/>
          </a:xfrm>
          <a:prstGeom prst="rect">
            <a:avLst/>
          </a:prstGeom>
        </p:spPr>
      </p:pic>
      <p:pic>
        <p:nvPicPr>
          <p:cNvPr id="6" name="Рисунок 5"/>
          <p:cNvPicPr>
            <a:picLocks noChangeAspect="1"/>
          </p:cNvPicPr>
          <p:nvPr/>
        </p:nvPicPr>
        <p:blipFill>
          <a:blip r:embed="rId7"/>
          <a:stretch>
            <a:fillRect/>
          </a:stretch>
        </p:blipFill>
        <p:spPr>
          <a:xfrm>
            <a:off x="10822921" y="93349"/>
            <a:ext cx="1188823" cy="1188823"/>
          </a:xfrm>
          <a:prstGeom prst="rect">
            <a:avLst/>
          </a:prstGeom>
        </p:spPr>
      </p:pic>
    </p:spTree>
    <p:extLst>
      <p:ext uri="{BB962C8B-B14F-4D97-AF65-F5344CB8AC3E}">
        <p14:creationId xmlns:p14="http://schemas.microsoft.com/office/powerpoint/2010/main" val="2637609591"/>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64469" y="53303"/>
            <a:ext cx="1192213"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336" y="81012"/>
            <a:ext cx="925513"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1233600" y="387799"/>
            <a:ext cx="9730869" cy="523220"/>
          </a:xfrm>
          <a:prstGeom prst="rect">
            <a:avLst/>
          </a:prstGeom>
        </p:spPr>
        <p:txBody>
          <a:bodyPr wrap="square">
            <a:spAutoFit/>
          </a:bodyPr>
          <a:lstStyle/>
          <a:p>
            <a:pPr lvl="0"/>
            <a:r>
              <a:rPr kumimoji="0" lang="ru-RU" sz="2800" b="1" i="0" u="none" strike="noStrike" kern="1200" cap="none" spc="0" normalizeH="0" baseline="0" noProof="0" dirty="0" smtClean="0">
                <a:ln>
                  <a:noFill/>
                </a:ln>
                <a:solidFill>
                  <a:srgbClr val="052F61"/>
                </a:solidFill>
                <a:effectLst/>
                <a:uLnTx/>
                <a:uFillTx/>
                <a:latin typeface="Arial" panose="020B0604020202020204" pitchFamily="34" charset="0"/>
                <a:ea typeface="+mn-ea"/>
                <a:cs typeface="Arial" panose="020B0604020202020204" pitchFamily="34" charset="0"/>
              </a:rPr>
              <a:t>«…Все прививки подавляют иммунную </a:t>
            </a:r>
            <a:r>
              <a:rPr lang="ru-RU" sz="2800" b="1" dirty="0">
                <a:solidFill>
                  <a:srgbClr val="052F61"/>
                </a:solidFill>
                <a:latin typeface="Arial" panose="020B0604020202020204" pitchFamily="34" charset="0"/>
                <a:cs typeface="Arial" panose="020B0604020202020204" pitchFamily="34" charset="0"/>
              </a:rPr>
              <a:t>систему…»</a:t>
            </a:r>
            <a:endParaRPr kumimoji="0" lang="ru-RU" sz="2800" b="0" i="0" u="none" strike="noStrike" kern="1200" cap="none" spc="0" normalizeH="0" baseline="0" noProof="0" dirty="0" smtClean="0">
              <a:ln>
                <a:noFill/>
              </a:ln>
              <a:solidFill>
                <a:srgbClr val="052F61"/>
              </a:solidFill>
              <a:effectLst/>
              <a:uLnTx/>
              <a:uFillTx/>
              <a:latin typeface="Arial" panose="020B0604020202020204" pitchFamily="34" charset="0"/>
              <a:ea typeface="+mn-ea"/>
              <a:cs typeface="Arial" panose="020B0604020202020204" pitchFamily="34" charset="0"/>
            </a:endParaRPr>
          </a:p>
        </p:txBody>
      </p:sp>
      <p:sp>
        <p:nvSpPr>
          <p:cNvPr id="2" name="TextBox 1"/>
          <p:cNvSpPr txBox="1"/>
          <p:nvPr/>
        </p:nvSpPr>
        <p:spPr>
          <a:xfrm>
            <a:off x="1233972" y="1276095"/>
            <a:ext cx="10064449" cy="1200329"/>
          </a:xfrm>
          <a:prstGeom prst="rect">
            <a:avLst/>
          </a:prstGeom>
          <a:noFill/>
        </p:spPr>
        <p:txBody>
          <a:bodyPr wrap="square" rtlCol="0">
            <a:spAutoFit/>
          </a:bodyPr>
          <a:lstStyle/>
          <a:p>
            <a:pPr lvl="0"/>
            <a:r>
              <a:rPr lang="ru-RU" sz="2400" b="1" i="1" dirty="0">
                <a:solidFill>
                  <a:srgbClr val="002060"/>
                </a:solidFill>
                <a:latin typeface="Arial" panose="020B0604020202020204" pitchFamily="34" charset="0"/>
                <a:cs typeface="Arial" panose="020B0604020202020204" pitchFamily="34" charset="0"/>
              </a:rPr>
              <a:t>Вакцины – это препараты, содержащие ослабленный вирус, аналогичный естественному или инактивированные вирусы/бактерии, или же их отдельные части.</a:t>
            </a:r>
            <a:endParaRPr kumimoji="0" lang="ru-RU" sz="2400" b="1"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0" name="Прямоугольник 9"/>
          <p:cNvSpPr/>
          <p:nvPr/>
        </p:nvSpPr>
        <p:spPr>
          <a:xfrm>
            <a:off x="1068347" y="2652491"/>
            <a:ext cx="10061373" cy="954107"/>
          </a:xfrm>
          <a:prstGeom prst="rect">
            <a:avLst/>
          </a:prstGeom>
        </p:spPr>
        <p:txBody>
          <a:bodyPr wrap="square">
            <a:spAutoFit/>
          </a:bodyPr>
          <a:lstStyle/>
          <a:p>
            <a:r>
              <a:rPr lang="ru-RU" sz="2800" b="1" dirty="0">
                <a:solidFill>
                  <a:schemeClr val="accent1"/>
                </a:solidFill>
                <a:latin typeface="Arial" panose="020B0604020202020204" pitchFamily="34" charset="0"/>
                <a:cs typeface="Arial" panose="020B0604020202020204" pitchFamily="34" charset="0"/>
              </a:rPr>
              <a:t>Иммунологическое обследование перед прививкой. Надо ли?</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494" y="3717032"/>
            <a:ext cx="3613584" cy="2409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7808" y="3501008"/>
            <a:ext cx="7582118" cy="2248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33115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10000">
              <a:schemeClr val="bg2">
                <a:tint val="97000"/>
                <a:hueMod val="92000"/>
                <a:satMod val="169000"/>
                <a:lumMod val="164000"/>
              </a:schemeClr>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6264" y="266658"/>
            <a:ext cx="9856657" cy="1188822"/>
          </a:xfrm>
        </p:spPr>
        <p:txBody>
          <a:bodyPr>
            <a:noAutofit/>
          </a:bodyPr>
          <a:lstStyle/>
          <a:p>
            <a:pPr algn="ctr"/>
            <a:r>
              <a:rPr lang="ru-RU" sz="2800" b="1" dirty="0">
                <a:solidFill>
                  <a:schemeClr val="bg1"/>
                </a:solidFill>
                <a:latin typeface="Arial" panose="020B0604020202020204" pitchFamily="34" charset="0"/>
                <a:cs typeface="Arial" panose="020B0604020202020204" pitchFamily="34" charset="0"/>
              </a:rPr>
              <a:t>От туберкулеза (БЦЖ) – 3-7 </a:t>
            </a:r>
            <a:r>
              <a:rPr lang="ru-RU" sz="2800" b="1" dirty="0" smtClean="0">
                <a:solidFill>
                  <a:schemeClr val="bg1"/>
                </a:solidFill>
                <a:latin typeface="Arial" panose="020B0604020202020204" pitchFamily="34" charset="0"/>
                <a:cs typeface="Arial" panose="020B0604020202020204" pitchFamily="34" charset="0"/>
              </a:rPr>
              <a:t>сутки</a:t>
            </a:r>
            <a:br>
              <a:rPr lang="ru-RU" sz="2800" b="1" dirty="0" smtClean="0">
                <a:solidFill>
                  <a:schemeClr val="bg1"/>
                </a:solidFill>
                <a:latin typeface="Arial" panose="020B0604020202020204" pitchFamily="34" charset="0"/>
                <a:cs typeface="Arial" panose="020B0604020202020204" pitchFamily="34" charset="0"/>
              </a:rPr>
            </a:br>
            <a:r>
              <a:rPr lang="ru-RU" sz="2800" b="1" dirty="0" smtClean="0">
                <a:solidFill>
                  <a:schemeClr val="bg1"/>
                </a:solidFill>
                <a:latin typeface="Arial" panose="020B0604020202020204" pitchFamily="34" charset="0"/>
                <a:cs typeface="Arial" panose="020B0604020202020204" pitchFamily="34" charset="0"/>
              </a:rPr>
              <a:t> </a:t>
            </a:r>
            <a:r>
              <a:rPr lang="ru-RU" sz="2800" b="1" dirty="0">
                <a:solidFill>
                  <a:schemeClr val="bg1"/>
                </a:solidFill>
                <a:latin typeface="Arial" panose="020B0604020202020204" pitchFamily="34" charset="0"/>
                <a:cs typeface="Arial" panose="020B0604020202020204" pitchFamily="34" charset="0"/>
              </a:rPr>
              <a:t>после рождения, 7 лет</a:t>
            </a:r>
            <a:endParaRPr lang="ru-RU" sz="2800" dirty="0">
              <a:solidFill>
                <a:schemeClr val="bg1"/>
              </a:solidFill>
              <a:latin typeface="Arial" panose="020B0604020202020204" pitchFamily="34" charset="0"/>
              <a:cs typeface="Arial" panose="020B0604020202020204" pitchFamily="34" charset="0"/>
            </a:endParaRPr>
          </a:p>
        </p:txBody>
      </p:sp>
      <p:pic>
        <p:nvPicPr>
          <p:cNvPr id="6" name="Рисунок 5"/>
          <p:cNvPicPr>
            <a:picLocks noChangeAspect="1"/>
          </p:cNvPicPr>
          <p:nvPr/>
        </p:nvPicPr>
        <p:blipFill>
          <a:blip r:embed="rId4"/>
          <a:stretch>
            <a:fillRect/>
          </a:stretch>
        </p:blipFill>
        <p:spPr>
          <a:xfrm>
            <a:off x="10822921" y="93349"/>
            <a:ext cx="1188823" cy="1188823"/>
          </a:xfrm>
          <a:prstGeom prst="rect">
            <a:avLst/>
          </a:prstGeom>
        </p:spPr>
      </p:pic>
      <p:sp>
        <p:nvSpPr>
          <p:cNvPr id="7" name="Объект 6"/>
          <p:cNvSpPr>
            <a:spLocks noGrp="1"/>
          </p:cNvSpPr>
          <p:nvPr>
            <p:ph idx="1"/>
          </p:nvPr>
        </p:nvSpPr>
        <p:spPr>
          <a:xfrm>
            <a:off x="335360" y="1505148"/>
            <a:ext cx="6380385" cy="4913712"/>
          </a:xfrm>
        </p:spPr>
        <p:txBody>
          <a:bodyPr anchor="t">
            <a:normAutofit lnSpcReduction="10000"/>
          </a:bodyPr>
          <a:lstStyle/>
          <a:p>
            <a:pPr marL="0" indent="0">
              <a:buNone/>
            </a:pPr>
            <a:r>
              <a:rPr lang="ru-RU" sz="2400" dirty="0" smtClean="0">
                <a:solidFill>
                  <a:prstClr val="black"/>
                </a:solidFill>
                <a:latin typeface="Arial" pitchFamily="34" charset="0"/>
                <a:cs typeface="Arial" pitchFamily="34" charset="0"/>
              </a:rPr>
              <a:t> По рекомендациям </a:t>
            </a:r>
            <a:r>
              <a:rPr lang="ru-RU" sz="2400" dirty="0">
                <a:solidFill>
                  <a:prstClr val="black"/>
                </a:solidFill>
                <a:latin typeface="Arial" pitchFamily="34" charset="0"/>
                <a:cs typeface="Arial" pitchFamily="34" charset="0"/>
              </a:rPr>
              <a:t>ВОЗ </a:t>
            </a:r>
            <a:r>
              <a:rPr lang="ru-RU" sz="2400" dirty="0" smtClean="0">
                <a:solidFill>
                  <a:prstClr val="black"/>
                </a:solidFill>
                <a:latin typeface="Arial" pitchFamily="34" charset="0"/>
                <a:cs typeface="Arial" pitchFamily="34" charset="0"/>
              </a:rPr>
              <a:t>не ставят прививку  </a:t>
            </a:r>
            <a:r>
              <a:rPr lang="ru-RU" sz="2400" dirty="0">
                <a:solidFill>
                  <a:prstClr val="black"/>
                </a:solidFill>
                <a:latin typeface="Arial" pitchFamily="34" charset="0"/>
                <a:cs typeface="Arial" pitchFamily="34" charset="0"/>
              </a:rPr>
              <a:t>если риск заражения туберкулезом в популяции снизится </a:t>
            </a:r>
            <a:endParaRPr lang="ru-RU" sz="2400" dirty="0" smtClean="0">
              <a:solidFill>
                <a:prstClr val="black"/>
              </a:solidFill>
              <a:latin typeface="Arial" pitchFamily="34" charset="0"/>
              <a:cs typeface="Arial" pitchFamily="34" charset="0"/>
            </a:endParaRPr>
          </a:p>
          <a:p>
            <a:pPr marL="0" indent="0">
              <a:buNone/>
            </a:pPr>
            <a:r>
              <a:rPr lang="ru-RU" sz="2800" b="1" dirty="0" smtClean="0">
                <a:solidFill>
                  <a:prstClr val="black"/>
                </a:solidFill>
                <a:latin typeface="Arial" pitchFamily="34" charset="0"/>
                <a:cs typeface="Arial" pitchFamily="34" charset="0"/>
              </a:rPr>
              <a:t>до </a:t>
            </a:r>
            <a:r>
              <a:rPr lang="ru-RU" sz="2800" b="1" dirty="0">
                <a:solidFill>
                  <a:prstClr val="black"/>
                </a:solidFill>
                <a:latin typeface="Arial" pitchFamily="34" charset="0"/>
                <a:cs typeface="Arial" pitchFamily="34" charset="0"/>
              </a:rPr>
              <a:t>0,1 %, </a:t>
            </a:r>
            <a:endParaRPr lang="ru-RU" sz="2800" b="1" dirty="0" smtClean="0">
              <a:solidFill>
                <a:prstClr val="black"/>
              </a:solidFill>
              <a:latin typeface="Arial" pitchFamily="34" charset="0"/>
              <a:cs typeface="Arial" pitchFamily="34" charset="0"/>
            </a:endParaRPr>
          </a:p>
          <a:p>
            <a:pPr marL="0" indent="0">
              <a:buNone/>
            </a:pPr>
            <a:r>
              <a:rPr lang="ru-RU" sz="2400" dirty="0" smtClean="0">
                <a:solidFill>
                  <a:prstClr val="black"/>
                </a:solidFill>
                <a:latin typeface="Arial" pitchFamily="34" charset="0"/>
                <a:cs typeface="Arial" pitchFamily="34" charset="0"/>
              </a:rPr>
              <a:t>число </a:t>
            </a:r>
            <a:r>
              <a:rPr lang="ru-RU" sz="2400" dirty="0">
                <a:solidFill>
                  <a:prstClr val="black"/>
                </a:solidFill>
                <a:latin typeface="Arial" pitchFamily="34" charset="0"/>
                <a:cs typeface="Arial" pitchFamily="34" charset="0"/>
              </a:rPr>
              <a:t>случаев </a:t>
            </a:r>
            <a:r>
              <a:rPr lang="ru-RU" sz="2400" dirty="0" smtClean="0">
                <a:solidFill>
                  <a:prstClr val="black"/>
                </a:solidFill>
                <a:latin typeface="Arial" pitchFamily="34" charset="0"/>
                <a:cs typeface="Arial" pitchFamily="34" charset="0"/>
              </a:rPr>
              <a:t>выявления</a:t>
            </a:r>
          </a:p>
          <a:p>
            <a:pPr marL="0" indent="0">
              <a:buNone/>
            </a:pPr>
            <a:r>
              <a:rPr lang="ru-RU" sz="2400" dirty="0" smtClean="0">
                <a:solidFill>
                  <a:prstClr val="black"/>
                </a:solidFill>
                <a:latin typeface="Arial" pitchFamily="34" charset="0"/>
                <a:cs typeface="Arial" pitchFamily="34" charset="0"/>
              </a:rPr>
              <a:t> </a:t>
            </a:r>
            <a:r>
              <a:rPr lang="ru-RU" sz="2400" dirty="0">
                <a:solidFill>
                  <a:prstClr val="black"/>
                </a:solidFill>
                <a:latin typeface="Arial" pitchFamily="34" charset="0"/>
                <a:cs typeface="Arial" pitchFamily="34" charset="0"/>
              </a:rPr>
              <a:t>легочного </a:t>
            </a:r>
            <a:r>
              <a:rPr lang="ru-RU" sz="2400" dirty="0" smtClean="0">
                <a:solidFill>
                  <a:prstClr val="black"/>
                </a:solidFill>
                <a:latin typeface="Arial" pitchFamily="34" charset="0"/>
                <a:cs typeface="Arial" pitchFamily="34" charset="0"/>
              </a:rPr>
              <a:t>туберкулеза</a:t>
            </a:r>
          </a:p>
          <a:p>
            <a:pPr marL="0" indent="0">
              <a:buNone/>
            </a:pPr>
            <a:r>
              <a:rPr lang="ru-RU" sz="2400" dirty="0" smtClean="0">
                <a:solidFill>
                  <a:prstClr val="black"/>
                </a:solidFill>
                <a:latin typeface="Arial" pitchFamily="34" charset="0"/>
                <a:cs typeface="Arial" pitchFamily="34" charset="0"/>
              </a:rPr>
              <a:t> </a:t>
            </a:r>
            <a:r>
              <a:rPr lang="ru-RU" sz="2400" dirty="0">
                <a:solidFill>
                  <a:prstClr val="black"/>
                </a:solidFill>
                <a:latin typeface="Arial" pitchFamily="34" charset="0"/>
                <a:cs typeface="Arial" pitchFamily="34" charset="0"/>
              </a:rPr>
              <a:t>в год не </a:t>
            </a:r>
            <a:r>
              <a:rPr lang="ru-RU" sz="2400" dirty="0" smtClean="0">
                <a:solidFill>
                  <a:prstClr val="black"/>
                </a:solidFill>
                <a:latin typeface="Arial" pitchFamily="34" charset="0"/>
                <a:cs typeface="Arial" pitchFamily="34" charset="0"/>
              </a:rPr>
              <a:t>превышает</a:t>
            </a:r>
          </a:p>
          <a:p>
            <a:pPr marL="0" indent="0">
              <a:buNone/>
            </a:pPr>
            <a:r>
              <a:rPr lang="ru-RU" sz="2400" dirty="0" smtClean="0">
                <a:solidFill>
                  <a:prstClr val="black"/>
                </a:solidFill>
                <a:latin typeface="Arial" pitchFamily="34" charset="0"/>
                <a:cs typeface="Arial" pitchFamily="34" charset="0"/>
              </a:rPr>
              <a:t> </a:t>
            </a:r>
            <a:r>
              <a:rPr lang="ru-RU" sz="2800" b="1" dirty="0">
                <a:solidFill>
                  <a:prstClr val="black"/>
                </a:solidFill>
                <a:latin typeface="Arial" pitchFamily="34" charset="0"/>
                <a:cs typeface="Arial" pitchFamily="34" charset="0"/>
              </a:rPr>
              <a:t>5 на 100 000 </a:t>
            </a:r>
            <a:r>
              <a:rPr lang="ru-RU" sz="2800" b="1" dirty="0" smtClean="0">
                <a:solidFill>
                  <a:prstClr val="black"/>
                </a:solidFill>
                <a:latin typeface="Arial" pitchFamily="34" charset="0"/>
                <a:cs typeface="Arial" pitchFamily="34" charset="0"/>
              </a:rPr>
              <a:t>человек</a:t>
            </a:r>
            <a:r>
              <a:rPr lang="ru-RU" sz="2400" dirty="0" smtClean="0">
                <a:solidFill>
                  <a:prstClr val="black"/>
                </a:solidFill>
                <a:latin typeface="Arial" pitchFamily="34" charset="0"/>
                <a:cs typeface="Arial" pitchFamily="34" charset="0"/>
              </a:rPr>
              <a:t>,</a:t>
            </a:r>
          </a:p>
          <a:p>
            <a:pPr marL="0" indent="0">
              <a:buNone/>
            </a:pPr>
            <a:r>
              <a:rPr lang="ru-RU" sz="2400" dirty="0" smtClean="0">
                <a:solidFill>
                  <a:prstClr val="black"/>
                </a:solidFill>
                <a:latin typeface="Arial" pitchFamily="34" charset="0"/>
                <a:cs typeface="Arial" pitchFamily="34" charset="0"/>
              </a:rPr>
              <a:t> а туберкулезного менингита</a:t>
            </a:r>
          </a:p>
          <a:p>
            <a:pPr marL="0" indent="0">
              <a:buNone/>
            </a:pPr>
            <a:r>
              <a:rPr lang="ru-RU" sz="2400" dirty="0" smtClean="0">
                <a:solidFill>
                  <a:prstClr val="black"/>
                </a:solidFill>
                <a:latin typeface="Arial" pitchFamily="34" charset="0"/>
                <a:cs typeface="Arial" pitchFamily="34" charset="0"/>
              </a:rPr>
              <a:t> </a:t>
            </a:r>
            <a:r>
              <a:rPr lang="ru-RU" sz="2800" b="1" dirty="0" smtClean="0">
                <a:solidFill>
                  <a:prstClr val="black"/>
                </a:solidFill>
                <a:latin typeface="Arial" pitchFamily="34" charset="0"/>
                <a:cs typeface="Arial" pitchFamily="34" charset="0"/>
              </a:rPr>
              <a:t>1 на 10 млн. человек</a:t>
            </a:r>
            <a:endParaRPr lang="ru-RU" sz="2800" b="1" dirty="0">
              <a:latin typeface="Arial" pitchFamily="34" charset="0"/>
              <a:cs typeface="Arial" pitchFamily="34" charset="0"/>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8952" y="1522860"/>
            <a:ext cx="3830726" cy="3994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4025" y="2636912"/>
            <a:ext cx="3381774"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336" y="93349"/>
            <a:ext cx="920750"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135560" y="6218148"/>
            <a:ext cx="8108887" cy="523220"/>
          </a:xfrm>
          <a:prstGeom prst="rect">
            <a:avLst/>
          </a:prstGeom>
          <a:noFill/>
        </p:spPr>
        <p:txBody>
          <a:bodyPr wrap="none" rtlCol="0">
            <a:spAutoFit/>
          </a:bodyPr>
          <a:lstStyle/>
          <a:p>
            <a:r>
              <a:rPr lang="ru-RU" sz="2800" b="1" dirty="0" smtClean="0">
                <a:solidFill>
                  <a:schemeClr val="bg1"/>
                </a:solidFill>
                <a:latin typeface="Arial" pitchFamily="34" charset="0"/>
                <a:cs typeface="Arial" pitchFamily="34" charset="0"/>
              </a:rPr>
              <a:t>В России 44,4 </a:t>
            </a:r>
            <a:r>
              <a:rPr lang="ru-RU" sz="2800" b="1" dirty="0">
                <a:solidFill>
                  <a:schemeClr val="bg1"/>
                </a:solidFill>
                <a:latin typeface="Arial" pitchFamily="34" charset="0"/>
                <a:cs typeface="Arial" pitchFamily="34" charset="0"/>
              </a:rPr>
              <a:t>на 100 000 </a:t>
            </a:r>
            <a:r>
              <a:rPr lang="ru-RU" sz="2800" b="1" dirty="0" smtClean="0">
                <a:solidFill>
                  <a:schemeClr val="bg1"/>
                </a:solidFill>
                <a:latin typeface="Arial" pitchFamily="34" charset="0"/>
                <a:cs typeface="Arial" pitchFamily="34" charset="0"/>
              </a:rPr>
              <a:t>человек в 2018году</a:t>
            </a:r>
            <a:endParaRPr lang="ru-RU" sz="28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91355809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64469" y="53303"/>
            <a:ext cx="1192213"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336" y="81012"/>
            <a:ext cx="925513"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Заголовок 8"/>
          <p:cNvSpPr>
            <a:spLocks noGrp="1"/>
          </p:cNvSpPr>
          <p:nvPr>
            <p:ph type="ctrTitle"/>
          </p:nvPr>
        </p:nvSpPr>
        <p:spPr>
          <a:xfrm>
            <a:off x="2207568" y="106133"/>
            <a:ext cx="8001000" cy="1446550"/>
          </a:xfrm>
          <a:prstGeom prst="rect">
            <a:avLst/>
          </a:prstGeom>
        </p:spPr>
        <p:txBody>
          <a:bodyPr>
            <a:spAutoFit/>
          </a:bodyPr>
          <a:lstStyle/>
          <a:p>
            <a:pPr algn="ctr"/>
            <a:r>
              <a:rPr lang="ru-RU" sz="4400" b="1" i="1" dirty="0" smtClean="0">
                <a:solidFill>
                  <a:srgbClr val="002060"/>
                </a:solidFill>
                <a:latin typeface="Arial" panose="020B0604020202020204" pitchFamily="34" charset="0"/>
                <a:cs typeface="Arial" panose="020B0604020202020204" pitchFamily="34" charset="0"/>
              </a:rPr>
              <a:t>Лучше </a:t>
            </a:r>
            <a:r>
              <a:rPr lang="ru-RU" sz="4400" b="1" i="1" dirty="0">
                <a:solidFill>
                  <a:srgbClr val="002060"/>
                </a:solidFill>
                <a:latin typeface="Arial" panose="020B0604020202020204" pitchFamily="34" charset="0"/>
                <a:cs typeface="Arial" panose="020B0604020202020204" pitchFamily="34" charset="0"/>
              </a:rPr>
              <a:t>болеть – или быть привитым? </a:t>
            </a:r>
            <a:endParaRPr lang="ru-RU" b="1" i="1" dirty="0">
              <a:solidFill>
                <a:srgbClr val="002060"/>
              </a:solidFill>
              <a:latin typeface="Arial" panose="020B0604020202020204" pitchFamily="34" charset="0"/>
              <a:cs typeface="Arial" panose="020B0604020202020204" pitchFamily="34" charset="0"/>
            </a:endParaRPr>
          </a:p>
        </p:txBody>
      </p:sp>
      <p:pic>
        <p:nvPicPr>
          <p:cNvPr id="10" name="Рисунок 9"/>
          <p:cNvPicPr>
            <a:picLocks noChangeAspect="1"/>
          </p:cNvPicPr>
          <p:nvPr/>
        </p:nvPicPr>
        <p:blipFill>
          <a:blip r:embed="rId5"/>
          <a:stretch>
            <a:fillRect/>
          </a:stretch>
        </p:blipFill>
        <p:spPr>
          <a:xfrm>
            <a:off x="160181" y="1552683"/>
            <a:ext cx="4094774" cy="4125696"/>
          </a:xfrm>
          <a:prstGeom prst="rect">
            <a:avLst/>
          </a:prstGeom>
        </p:spPr>
      </p:pic>
      <p:sp>
        <p:nvSpPr>
          <p:cNvPr id="11" name="Прямоугольник 10"/>
          <p:cNvSpPr/>
          <p:nvPr/>
        </p:nvSpPr>
        <p:spPr>
          <a:xfrm>
            <a:off x="2706067" y="4076402"/>
            <a:ext cx="1445717" cy="461665"/>
          </a:xfrm>
          <a:prstGeom prst="rect">
            <a:avLst/>
          </a:prstGeom>
        </p:spPr>
        <p:txBody>
          <a:bodyPr wrap="none">
            <a:spAutoFit/>
          </a:bodyPr>
          <a:lstStyle/>
          <a:p>
            <a:r>
              <a:rPr lang="ru-RU" sz="2400" b="1" dirty="0">
                <a:solidFill>
                  <a:srgbClr val="C00000"/>
                </a:solidFill>
                <a:latin typeface="Arial" panose="020B0604020202020204" pitchFamily="34" charset="0"/>
                <a:cs typeface="Arial" panose="020B0604020202020204" pitchFamily="34" charset="0"/>
              </a:rPr>
              <a:t>болезнь</a:t>
            </a:r>
          </a:p>
        </p:txBody>
      </p:sp>
      <p:sp>
        <p:nvSpPr>
          <p:cNvPr id="12" name="Прямоугольник 11"/>
          <p:cNvSpPr/>
          <p:nvPr/>
        </p:nvSpPr>
        <p:spPr>
          <a:xfrm>
            <a:off x="146746" y="4067892"/>
            <a:ext cx="1988814" cy="461665"/>
          </a:xfrm>
          <a:prstGeom prst="rect">
            <a:avLst/>
          </a:prstGeom>
        </p:spPr>
        <p:txBody>
          <a:bodyPr wrap="none">
            <a:spAutoFit/>
          </a:bodyPr>
          <a:lstStyle/>
          <a:p>
            <a:r>
              <a:rPr lang="ru-RU" sz="2400" b="1" dirty="0" smtClean="0">
                <a:solidFill>
                  <a:srgbClr val="C00000"/>
                </a:solidFill>
                <a:latin typeface="Arial" panose="020B0604020202020204" pitchFamily="34" charset="0"/>
                <a:cs typeface="Arial" panose="020B0604020202020204" pitchFamily="34" charset="0"/>
              </a:rPr>
              <a:t>вакцинация</a:t>
            </a:r>
            <a:endParaRPr lang="ru-RU" sz="2400" b="1" dirty="0">
              <a:solidFill>
                <a:srgbClr val="C00000"/>
              </a:solidFill>
              <a:latin typeface="Arial" panose="020B0604020202020204" pitchFamily="34" charset="0"/>
              <a:cs typeface="Arial" panose="020B0604020202020204" pitchFamily="34" charset="0"/>
            </a:endParaRPr>
          </a:p>
        </p:txBody>
      </p:sp>
      <p:sp>
        <p:nvSpPr>
          <p:cNvPr id="13" name="Прямоугольник 12"/>
          <p:cNvSpPr/>
          <p:nvPr/>
        </p:nvSpPr>
        <p:spPr>
          <a:xfrm>
            <a:off x="1087843" y="5678379"/>
            <a:ext cx="9609012" cy="1015663"/>
          </a:xfrm>
          <a:prstGeom prst="rect">
            <a:avLst/>
          </a:prstGeom>
        </p:spPr>
        <p:txBody>
          <a:bodyPr wrap="square">
            <a:spAutoFit/>
          </a:bodyPr>
          <a:lstStyle/>
          <a:p>
            <a:endParaRPr lang="ru-RU" sz="1200" dirty="0">
              <a:solidFill>
                <a:srgbClr val="000000"/>
              </a:solidFill>
              <a:latin typeface="Arial" panose="020B0604020202020204" pitchFamily="34" charset="0"/>
              <a:cs typeface="Arial" panose="020B0604020202020204" pitchFamily="34" charset="0"/>
            </a:endParaRPr>
          </a:p>
          <a:p>
            <a:r>
              <a:rPr lang="ru-RU" sz="2400" b="1" dirty="0">
                <a:latin typeface="Arial" panose="020B0604020202020204" pitchFamily="34" charset="0"/>
                <a:cs typeface="Arial" panose="020B0604020202020204" pitchFamily="34" charset="0"/>
              </a:rPr>
              <a:t>Цель вакцинации – предотвратить развитие инфекционного заболевания или ослабить его проявления </a:t>
            </a:r>
            <a:endParaRPr lang="ru-RU" dirty="0">
              <a:latin typeface="Arial" panose="020B0604020202020204" pitchFamily="34" charset="0"/>
              <a:cs typeface="Arial" panose="020B0604020202020204" pitchFamily="34" charset="0"/>
            </a:endParaRPr>
          </a:p>
        </p:txBody>
      </p:sp>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1577" y="1547181"/>
            <a:ext cx="1848220" cy="1233747"/>
          </a:xfrm>
          <a:prstGeom prst="rect">
            <a:avLst/>
          </a:prstGeom>
          <a:effectLst>
            <a:softEdge rad="190500"/>
          </a:effectLst>
        </p:spPr>
      </p:pic>
      <p:pic>
        <p:nvPicPr>
          <p:cNvPr id="15" name="Picture 2" descr="https://www.azernews.az/media/pictures/live_birth.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02634" y="8176196"/>
            <a:ext cx="251482" cy="168273"/>
          </a:xfrm>
          <a:prstGeom prst="rect">
            <a:avLst/>
          </a:prstGeom>
          <a:noFill/>
          <a:ln>
            <a:noFill/>
          </a:ln>
          <a:effectLst>
            <a:softEdge rad="419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mbounosh17.ru/wp-content/uploads/2019/01/f4981bf549d6f021b7035a630489aec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5892349" y="2091803"/>
            <a:ext cx="1376062" cy="9147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vatars.mds.yandex.net/get-pdb/936467/0653bd6f-e282-4de3-9210-d6c2f779d270/s120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28564" y="2689090"/>
            <a:ext cx="1286202" cy="856631"/>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10"/>
          <a:stretch>
            <a:fillRect/>
          </a:stretch>
        </p:blipFill>
        <p:spPr>
          <a:xfrm>
            <a:off x="5807968" y="2872083"/>
            <a:ext cx="1567878" cy="1045252"/>
          </a:xfrm>
          <a:prstGeom prst="rect">
            <a:avLst/>
          </a:prstGeom>
        </p:spPr>
      </p:pic>
      <p:pic>
        <p:nvPicPr>
          <p:cNvPr id="3" name="Рисунок 2"/>
          <p:cNvPicPr>
            <a:picLocks noChangeAspect="1"/>
          </p:cNvPicPr>
          <p:nvPr/>
        </p:nvPicPr>
        <p:blipFill>
          <a:blip r:embed="rId11"/>
          <a:stretch>
            <a:fillRect/>
          </a:stretch>
        </p:blipFill>
        <p:spPr>
          <a:xfrm>
            <a:off x="4549587" y="3462964"/>
            <a:ext cx="1197101" cy="1360087"/>
          </a:xfrm>
          <a:prstGeom prst="rect">
            <a:avLst/>
          </a:prstGeom>
        </p:spPr>
      </p:pic>
      <p:sp>
        <p:nvSpPr>
          <p:cNvPr id="4" name="TextBox 3"/>
          <p:cNvSpPr txBox="1"/>
          <p:nvPr/>
        </p:nvSpPr>
        <p:spPr>
          <a:xfrm>
            <a:off x="8623806" y="1644604"/>
            <a:ext cx="1981633" cy="1015663"/>
          </a:xfrm>
          <a:prstGeom prst="rect">
            <a:avLst/>
          </a:prstGeom>
          <a:noFill/>
        </p:spPr>
        <p:txBody>
          <a:bodyPr wrap="none" rtlCol="0">
            <a:spAutoFit/>
          </a:bodyPr>
          <a:lstStyle/>
          <a:p>
            <a:r>
              <a:rPr lang="ru-RU" sz="6000" dirty="0" smtClean="0">
                <a:solidFill>
                  <a:srgbClr val="002060"/>
                </a:solidFill>
                <a:latin typeface="Arial" panose="020B0604020202020204" pitchFamily="34" charset="0"/>
                <a:cs typeface="Arial" panose="020B0604020202020204" pitchFamily="34" charset="0"/>
              </a:rPr>
              <a:t>-40%</a:t>
            </a:r>
            <a:endParaRPr lang="ru-RU" sz="6000" dirty="0">
              <a:solidFill>
                <a:srgbClr val="002060"/>
              </a:solidFill>
              <a:latin typeface="Arial" panose="020B0604020202020204" pitchFamily="34" charset="0"/>
              <a:cs typeface="Arial" panose="020B0604020202020204" pitchFamily="34" charset="0"/>
            </a:endParaRPr>
          </a:p>
        </p:txBody>
      </p:sp>
      <p:sp>
        <p:nvSpPr>
          <p:cNvPr id="5" name="TextBox 4"/>
          <p:cNvSpPr txBox="1"/>
          <p:nvPr/>
        </p:nvSpPr>
        <p:spPr>
          <a:xfrm>
            <a:off x="7528359" y="2657954"/>
            <a:ext cx="4628324" cy="2554545"/>
          </a:xfrm>
          <a:prstGeom prst="rect">
            <a:avLst/>
          </a:prstGeom>
          <a:noFill/>
        </p:spPr>
        <p:txBody>
          <a:bodyPr wrap="square" rtlCol="0">
            <a:spAutoFit/>
          </a:bodyPr>
          <a:lstStyle/>
          <a:p>
            <a:r>
              <a:rPr lang="ru-RU" sz="2000" b="1" i="1" dirty="0" smtClean="0">
                <a:solidFill>
                  <a:srgbClr val="002060"/>
                </a:solidFill>
                <a:latin typeface="Arial" panose="020B0604020202020204" pitchFamily="34" charset="0"/>
                <a:cs typeface="Arial" panose="020B0604020202020204" pitchFamily="34" charset="0"/>
              </a:rPr>
              <a:t>Детские инфекции исторически </a:t>
            </a:r>
          </a:p>
          <a:p>
            <a:r>
              <a:rPr lang="ru-RU" sz="2000" b="1" i="1" dirty="0" smtClean="0">
                <a:solidFill>
                  <a:srgbClr val="002060"/>
                </a:solidFill>
                <a:latin typeface="Arial" panose="020B0604020202020204" pitchFamily="34" charset="0"/>
                <a:cs typeface="Arial" panose="020B0604020202020204" pitchFamily="34" charset="0"/>
              </a:rPr>
              <a:t>являлись основной причиной</a:t>
            </a:r>
          </a:p>
          <a:p>
            <a:r>
              <a:rPr lang="ru-RU" sz="2000" b="1" i="1" dirty="0" smtClean="0">
                <a:solidFill>
                  <a:srgbClr val="002060"/>
                </a:solidFill>
                <a:latin typeface="Arial" panose="020B0604020202020204" pitchFamily="34" charset="0"/>
                <a:cs typeface="Arial" panose="020B0604020202020204" pitchFamily="34" charset="0"/>
              </a:rPr>
              <a:t> детских смертей.</a:t>
            </a:r>
          </a:p>
          <a:p>
            <a:endParaRPr lang="ru-RU" sz="2000" b="1" i="1" dirty="0" smtClean="0">
              <a:solidFill>
                <a:srgbClr val="002060"/>
              </a:solidFill>
              <a:latin typeface="Arial" panose="020B0604020202020204" pitchFamily="34" charset="0"/>
              <a:cs typeface="Arial" panose="020B0604020202020204" pitchFamily="34" charset="0"/>
            </a:endParaRPr>
          </a:p>
          <a:p>
            <a:r>
              <a:rPr lang="ru-RU" sz="2000" b="1" i="1" dirty="0" smtClean="0">
                <a:solidFill>
                  <a:srgbClr val="002060"/>
                </a:solidFill>
                <a:latin typeface="Arial" panose="020B0604020202020204" pitchFamily="34" charset="0"/>
                <a:cs typeface="Arial" panose="020B0604020202020204" pitchFamily="34" charset="0"/>
              </a:rPr>
              <a:t>В 19-м веке в России детская</a:t>
            </a:r>
          </a:p>
          <a:p>
            <a:r>
              <a:rPr lang="ru-RU" sz="2000" b="1" i="1" dirty="0" smtClean="0">
                <a:solidFill>
                  <a:srgbClr val="002060"/>
                </a:solidFill>
                <a:latin typeface="Arial" panose="020B0604020202020204" pitchFamily="34" charset="0"/>
                <a:cs typeface="Arial" panose="020B0604020202020204" pitchFamily="34" charset="0"/>
              </a:rPr>
              <a:t> смертность составляла 40%.</a:t>
            </a:r>
          </a:p>
          <a:p>
            <a:r>
              <a:rPr lang="ru-RU" sz="2000" b="1" i="1" dirty="0" smtClean="0">
                <a:solidFill>
                  <a:srgbClr val="002060"/>
                </a:solidFill>
                <a:latin typeface="Arial" panose="020B0604020202020204" pitchFamily="34" charset="0"/>
                <a:cs typeface="Arial" panose="020B0604020202020204" pitchFamily="34" charset="0"/>
              </a:rPr>
              <a:t> Причем 40% умерших приходилось на детей до 1 года</a:t>
            </a:r>
            <a:endParaRPr lang="ru-RU" sz="2000" b="1"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21595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1544" y="116632"/>
            <a:ext cx="8534400" cy="1507067"/>
          </a:xfrm>
        </p:spPr>
        <p:txBody>
          <a:bodyPr>
            <a:normAutofit fontScale="90000"/>
          </a:bodyPr>
          <a:lstStyle/>
          <a:p>
            <a:r>
              <a:rPr lang="ru-RU" b="1" dirty="0">
                <a:solidFill>
                  <a:srgbClr val="002060"/>
                </a:solidFill>
                <a:latin typeface="Arial" pitchFamily="34" charset="0"/>
                <a:cs typeface="Arial" pitchFamily="34" charset="0"/>
              </a:rPr>
              <a:t>Прививку ребенку первого года жизни: может быть подождать? </a:t>
            </a:r>
          </a:p>
        </p:txBody>
      </p:sp>
      <p:sp>
        <p:nvSpPr>
          <p:cNvPr id="3" name="Объект 2"/>
          <p:cNvSpPr>
            <a:spLocks noGrp="1"/>
          </p:cNvSpPr>
          <p:nvPr>
            <p:ph idx="1"/>
          </p:nvPr>
        </p:nvSpPr>
        <p:spPr>
          <a:xfrm>
            <a:off x="129571" y="3429000"/>
            <a:ext cx="5248645" cy="3043206"/>
          </a:xfrm>
        </p:spPr>
        <p:txBody>
          <a:bodyPr anchor="t">
            <a:normAutofit/>
          </a:bodyPr>
          <a:lstStyle/>
          <a:p>
            <a:pPr marL="0" indent="0">
              <a:buNone/>
            </a:pPr>
            <a:r>
              <a:rPr lang="ru-RU" sz="2400" b="1" dirty="0">
                <a:solidFill>
                  <a:schemeClr val="bg1"/>
                </a:solidFill>
                <a:latin typeface="Arial" pitchFamily="34" charset="0"/>
                <a:cs typeface="Arial" pitchFamily="34" charset="0"/>
              </a:rPr>
              <a:t>Иммунная система </a:t>
            </a:r>
            <a:r>
              <a:rPr lang="ru-RU" sz="2400" b="1" dirty="0" smtClean="0">
                <a:solidFill>
                  <a:schemeClr val="bg1"/>
                </a:solidFill>
                <a:latin typeface="Arial" pitchFamily="34" charset="0"/>
                <a:cs typeface="Arial" pitchFamily="34" charset="0"/>
              </a:rPr>
              <a:t>новорожденного</a:t>
            </a:r>
          </a:p>
          <a:p>
            <a:pPr marL="0" indent="0">
              <a:buNone/>
            </a:pPr>
            <a:r>
              <a:rPr lang="ru-RU" sz="2400" b="1" dirty="0" smtClean="0">
                <a:solidFill>
                  <a:schemeClr val="bg1"/>
                </a:solidFill>
                <a:latin typeface="Arial" pitchFamily="34" charset="0"/>
                <a:cs typeface="Arial" pitchFamily="34" charset="0"/>
              </a:rPr>
              <a:t> </a:t>
            </a:r>
            <a:r>
              <a:rPr lang="ru-RU" sz="2400" b="1" dirty="0">
                <a:solidFill>
                  <a:schemeClr val="bg1"/>
                </a:solidFill>
                <a:latin typeface="Arial" pitchFamily="34" charset="0"/>
                <a:cs typeface="Arial" pitchFamily="34" charset="0"/>
              </a:rPr>
              <a:t>ребенка не является слабой </a:t>
            </a:r>
            <a:endParaRPr lang="ru-RU" sz="2400" b="1" dirty="0" smtClean="0">
              <a:solidFill>
                <a:schemeClr val="bg1"/>
              </a:solidFill>
              <a:latin typeface="Arial" pitchFamily="34" charset="0"/>
              <a:cs typeface="Arial" pitchFamily="34" charset="0"/>
            </a:endParaRPr>
          </a:p>
          <a:p>
            <a:pPr marL="0" indent="0">
              <a:buNone/>
            </a:pPr>
            <a:r>
              <a:rPr lang="ru-RU" sz="2400" b="1" dirty="0" smtClean="0">
                <a:solidFill>
                  <a:schemeClr val="bg1"/>
                </a:solidFill>
                <a:latin typeface="Arial" pitchFamily="34" charset="0"/>
                <a:cs typeface="Arial" pitchFamily="34" charset="0"/>
              </a:rPr>
              <a:t>или </a:t>
            </a:r>
            <a:r>
              <a:rPr lang="ru-RU" sz="2400" b="1" dirty="0">
                <a:solidFill>
                  <a:schemeClr val="bg1"/>
                </a:solidFill>
                <a:latin typeface="Arial" pitchFamily="34" charset="0"/>
                <a:cs typeface="Arial" pitchFamily="34" charset="0"/>
              </a:rPr>
              <a:t>несовершенной</a:t>
            </a:r>
            <a:r>
              <a:rPr lang="ru-RU" sz="2400" b="1" dirty="0" smtClean="0">
                <a:solidFill>
                  <a:schemeClr val="bg1"/>
                </a:solidFill>
                <a:latin typeface="Arial" pitchFamily="34" charset="0"/>
                <a:cs typeface="Arial" pitchFamily="34" charset="0"/>
              </a:rPr>
              <a:t>,</a:t>
            </a:r>
          </a:p>
          <a:p>
            <a:pPr marL="0" indent="0">
              <a:buNone/>
            </a:pPr>
            <a:r>
              <a:rPr lang="ru-RU" sz="2400" b="1" dirty="0" smtClean="0">
                <a:solidFill>
                  <a:schemeClr val="bg1"/>
                </a:solidFill>
                <a:latin typeface="Arial" pitchFamily="34" charset="0"/>
                <a:cs typeface="Arial" pitchFamily="34" charset="0"/>
              </a:rPr>
              <a:t> </a:t>
            </a:r>
            <a:r>
              <a:rPr lang="ru-RU" sz="2400" b="1" dirty="0">
                <a:solidFill>
                  <a:schemeClr val="bg1"/>
                </a:solidFill>
                <a:latin typeface="Arial" pitchFamily="34" charset="0"/>
                <a:cs typeface="Arial" pitchFamily="34" charset="0"/>
              </a:rPr>
              <a:t>но она в достаточной </a:t>
            </a:r>
            <a:endParaRPr lang="ru-RU" sz="2400" b="1" dirty="0" smtClean="0">
              <a:solidFill>
                <a:schemeClr val="bg1"/>
              </a:solidFill>
              <a:latin typeface="Arial" pitchFamily="34" charset="0"/>
              <a:cs typeface="Arial" pitchFamily="34" charset="0"/>
            </a:endParaRPr>
          </a:p>
          <a:p>
            <a:pPr marL="0" indent="0">
              <a:buNone/>
            </a:pPr>
            <a:r>
              <a:rPr lang="ru-RU" sz="2400" b="1" dirty="0" smtClean="0">
                <a:solidFill>
                  <a:schemeClr val="bg1"/>
                </a:solidFill>
                <a:latin typeface="Arial" pitchFamily="34" charset="0"/>
                <a:cs typeface="Arial" pitchFamily="34" charset="0"/>
              </a:rPr>
              <a:t>степени </a:t>
            </a:r>
            <a:r>
              <a:rPr lang="ru-RU" sz="2400" b="1" dirty="0">
                <a:solidFill>
                  <a:schemeClr val="bg1"/>
                </a:solidFill>
                <a:latin typeface="Arial" pitchFamily="34" charset="0"/>
                <a:cs typeface="Arial" pitchFamily="34" charset="0"/>
              </a:rPr>
              <a:t>незрелая. </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53" y="188640"/>
            <a:ext cx="920750"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8528" y="177516"/>
            <a:ext cx="1189037"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5787" y="1748916"/>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3821" t="4203" r="3693" b="2981"/>
          <a:stretch/>
        </p:blipFill>
        <p:spPr bwMode="auto">
          <a:xfrm>
            <a:off x="5879976" y="1748916"/>
            <a:ext cx="5859041"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2998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1544" y="116632"/>
            <a:ext cx="8534400" cy="1507067"/>
          </a:xfrm>
        </p:spPr>
        <p:txBody>
          <a:bodyPr>
            <a:normAutofit/>
          </a:bodyPr>
          <a:lstStyle/>
          <a:p>
            <a:r>
              <a:rPr lang="ru-RU" b="1" dirty="0">
                <a:solidFill>
                  <a:srgbClr val="002060"/>
                </a:solidFill>
                <a:latin typeface="Arial" pitchFamily="34" charset="0"/>
                <a:cs typeface="Arial" pitchFamily="34" charset="0"/>
              </a:rPr>
              <a:t>Часто ли после вакцинации развиваются осложнения?</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53" y="188640"/>
            <a:ext cx="920750"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8528" y="177516"/>
            <a:ext cx="1189037"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533" y="4437112"/>
            <a:ext cx="2486025"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628" y="207470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3431704" y="2067688"/>
            <a:ext cx="8227366" cy="3108543"/>
          </a:xfrm>
          <a:prstGeom prst="rect">
            <a:avLst/>
          </a:prstGeom>
        </p:spPr>
        <p:txBody>
          <a:bodyPr wrap="square">
            <a:spAutoFit/>
          </a:bodyPr>
          <a:lstStyle/>
          <a:p>
            <a:r>
              <a:rPr lang="ru-RU" sz="2800" i="1" dirty="0">
                <a:solidFill>
                  <a:schemeClr val="bg1"/>
                </a:solidFill>
                <a:latin typeface="Arial" pitchFamily="34" charset="0"/>
                <a:cs typeface="Arial" pitchFamily="34" charset="0"/>
              </a:rPr>
              <a:t>После любой прививки (любой!) может иметь место реакция организма - повышение температуры тела, отказ от еды, вялость. </a:t>
            </a:r>
          </a:p>
          <a:p>
            <a:endParaRPr lang="ru-RU" sz="2800" i="1" dirty="0">
              <a:solidFill>
                <a:schemeClr val="bg1"/>
              </a:solidFill>
              <a:latin typeface="Arial" pitchFamily="34" charset="0"/>
              <a:cs typeface="Arial" pitchFamily="34" charset="0"/>
            </a:endParaRPr>
          </a:p>
          <a:p>
            <a:r>
              <a:rPr lang="ru-RU" sz="2800" i="1" dirty="0">
                <a:solidFill>
                  <a:schemeClr val="bg1"/>
                </a:solidFill>
                <a:latin typeface="Arial" pitchFamily="34" charset="0"/>
                <a:cs typeface="Arial" pitchFamily="34" charset="0"/>
              </a:rPr>
              <a:t>Реакции на вакцинацию, в той или иной степени выраженности, просто обязаны быть и это абсолютно нормально.</a:t>
            </a:r>
          </a:p>
        </p:txBody>
      </p:sp>
    </p:spTree>
    <p:extLst>
      <p:ext uri="{BB962C8B-B14F-4D97-AF65-F5344CB8AC3E}">
        <p14:creationId xmlns:p14="http://schemas.microsoft.com/office/powerpoint/2010/main" val="409514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7942" y="116632"/>
            <a:ext cx="7072100" cy="1080120"/>
          </a:xfrm>
        </p:spPr>
        <p:txBody>
          <a:bodyPr/>
          <a:lstStyle/>
          <a:p>
            <a:pPr algn="ctr"/>
            <a:r>
              <a:rPr lang="ru-RU" b="1" dirty="0" smtClean="0">
                <a:solidFill>
                  <a:srgbClr val="002060"/>
                </a:solidFill>
                <a:latin typeface="Arial" pitchFamily="34" charset="0"/>
                <a:cs typeface="Arial" pitchFamily="34" charset="0"/>
              </a:rPr>
              <a:t>Состав вакцин</a:t>
            </a:r>
            <a:endParaRPr lang="ru-RU" b="1" dirty="0">
              <a:solidFill>
                <a:srgbClr val="002060"/>
              </a:solidFill>
              <a:latin typeface="Arial" pitchFamily="34" charset="0"/>
              <a:cs typeface="Arial" pitchFamily="34" charset="0"/>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36" y="116632"/>
            <a:ext cx="920750"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8001" y="116632"/>
            <a:ext cx="1189037"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Скругленный прямоугольник 3"/>
          <p:cNvSpPr/>
          <p:nvPr/>
        </p:nvSpPr>
        <p:spPr>
          <a:xfrm>
            <a:off x="1559496" y="1512044"/>
            <a:ext cx="259228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err="1" smtClean="0">
                <a:latin typeface="Arial" pitchFamily="34" charset="0"/>
                <a:cs typeface="Arial" pitchFamily="34" charset="0"/>
              </a:rPr>
              <a:t>Протективные</a:t>
            </a:r>
            <a:r>
              <a:rPr lang="ru-RU" sz="2400" dirty="0" smtClean="0">
                <a:latin typeface="Arial" pitchFamily="34" charset="0"/>
                <a:cs typeface="Arial" pitchFamily="34" charset="0"/>
              </a:rPr>
              <a:t> АГ</a:t>
            </a:r>
            <a:endParaRPr lang="ru-RU" sz="2400" dirty="0">
              <a:latin typeface="Arial" pitchFamily="34" charset="0"/>
              <a:cs typeface="Arial" pitchFamily="34" charset="0"/>
            </a:endParaRPr>
          </a:p>
        </p:txBody>
      </p:sp>
      <p:sp>
        <p:nvSpPr>
          <p:cNvPr id="9" name="Скругленный прямоугольник 8"/>
          <p:cNvSpPr/>
          <p:nvPr/>
        </p:nvSpPr>
        <p:spPr>
          <a:xfrm>
            <a:off x="7851195" y="1512044"/>
            <a:ext cx="259228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latin typeface="Arial" pitchFamily="34" charset="0"/>
                <a:cs typeface="Arial" pitchFamily="34" charset="0"/>
              </a:rPr>
              <a:t>Другие компоненты</a:t>
            </a:r>
            <a:endParaRPr lang="ru-RU" sz="2400" dirty="0">
              <a:latin typeface="Arial" pitchFamily="34" charset="0"/>
              <a:cs typeface="Arial" pitchFamily="34" charset="0"/>
            </a:endParaRPr>
          </a:p>
        </p:txBody>
      </p:sp>
      <p:sp>
        <p:nvSpPr>
          <p:cNvPr id="5" name="Овал 4"/>
          <p:cNvSpPr/>
          <p:nvPr/>
        </p:nvSpPr>
        <p:spPr>
          <a:xfrm>
            <a:off x="153017" y="2503149"/>
            <a:ext cx="1907704" cy="914400"/>
          </a:xfrm>
          <a:prstGeom prst="ellipse">
            <a:avLst/>
          </a:prstGeom>
          <a:solidFill>
            <a:schemeClr val="tx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rgbClr val="002060"/>
                </a:solidFill>
                <a:latin typeface="Arial" pitchFamily="34" charset="0"/>
                <a:cs typeface="Arial" pitchFamily="34" charset="0"/>
              </a:rPr>
              <a:t>Белки </a:t>
            </a:r>
            <a:endParaRPr lang="ru-RU" sz="2400" dirty="0">
              <a:solidFill>
                <a:srgbClr val="002060"/>
              </a:solidFill>
              <a:latin typeface="Arial" pitchFamily="34" charset="0"/>
              <a:cs typeface="Arial" pitchFamily="34" charset="0"/>
            </a:endParaRPr>
          </a:p>
        </p:txBody>
      </p:sp>
      <p:sp>
        <p:nvSpPr>
          <p:cNvPr id="12" name="Овал 11"/>
          <p:cNvSpPr/>
          <p:nvPr/>
        </p:nvSpPr>
        <p:spPr>
          <a:xfrm>
            <a:off x="2060721" y="2672626"/>
            <a:ext cx="3456384" cy="914400"/>
          </a:xfrm>
          <a:prstGeom prst="ellipse">
            <a:avLst/>
          </a:prstGeom>
          <a:solidFill>
            <a:schemeClr val="tx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rgbClr val="002060"/>
                </a:solidFill>
                <a:latin typeface="Arial" pitchFamily="34" charset="0"/>
                <a:cs typeface="Arial" pitchFamily="34" charset="0"/>
              </a:rPr>
              <a:t>гликопротеиды</a:t>
            </a:r>
            <a:endParaRPr lang="ru-RU" sz="2400" dirty="0">
              <a:solidFill>
                <a:srgbClr val="002060"/>
              </a:solidFill>
              <a:latin typeface="Arial" pitchFamily="34" charset="0"/>
              <a:cs typeface="Arial" pitchFamily="34" charset="0"/>
            </a:endParaRPr>
          </a:p>
        </p:txBody>
      </p:sp>
      <p:sp>
        <p:nvSpPr>
          <p:cNvPr id="13" name="Овал 12"/>
          <p:cNvSpPr/>
          <p:nvPr/>
        </p:nvSpPr>
        <p:spPr>
          <a:xfrm>
            <a:off x="224517" y="3506152"/>
            <a:ext cx="3672408" cy="1524762"/>
          </a:xfrm>
          <a:prstGeom prst="ellipse">
            <a:avLst/>
          </a:prstGeom>
          <a:solidFill>
            <a:schemeClr val="tx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err="1" smtClean="0">
                <a:solidFill>
                  <a:srgbClr val="002060"/>
                </a:solidFill>
                <a:latin typeface="Arial" pitchFamily="34" charset="0"/>
                <a:cs typeface="Arial" pitchFamily="34" charset="0"/>
              </a:rPr>
              <a:t>Липополисахариднобелковый</a:t>
            </a:r>
            <a:r>
              <a:rPr lang="ru-RU" sz="2400" dirty="0" smtClean="0">
                <a:solidFill>
                  <a:srgbClr val="002060"/>
                </a:solidFill>
                <a:latin typeface="Arial" pitchFamily="34" charset="0"/>
                <a:cs typeface="Arial" pitchFamily="34" charset="0"/>
              </a:rPr>
              <a:t> комплекс</a:t>
            </a:r>
            <a:endParaRPr lang="ru-RU" sz="2400" dirty="0">
              <a:solidFill>
                <a:srgbClr val="002060"/>
              </a:solidFill>
              <a:latin typeface="Arial" pitchFamily="34" charset="0"/>
              <a:cs typeface="Arial" pitchFamily="34" charset="0"/>
            </a:endParaRPr>
          </a:p>
        </p:txBody>
      </p:sp>
      <p:sp>
        <p:nvSpPr>
          <p:cNvPr id="6" name="Блок-схема: перфолента 5"/>
          <p:cNvSpPr/>
          <p:nvPr/>
        </p:nvSpPr>
        <p:spPr>
          <a:xfrm>
            <a:off x="6748264" y="2534627"/>
            <a:ext cx="1796008" cy="804672"/>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err="1" smtClean="0">
                <a:latin typeface="Arial" pitchFamily="34" charset="0"/>
                <a:cs typeface="Arial" pitchFamily="34" charset="0"/>
              </a:rPr>
              <a:t>адьюванты</a:t>
            </a:r>
            <a:endParaRPr lang="ru-RU" sz="2400" dirty="0">
              <a:latin typeface="Arial" pitchFamily="34" charset="0"/>
              <a:cs typeface="Arial" pitchFamily="34" charset="0"/>
            </a:endParaRPr>
          </a:p>
        </p:txBody>
      </p:sp>
      <p:sp>
        <p:nvSpPr>
          <p:cNvPr id="16" name="Блок-схема: перфолента 15"/>
          <p:cNvSpPr/>
          <p:nvPr/>
        </p:nvSpPr>
        <p:spPr>
          <a:xfrm>
            <a:off x="8688288" y="2563798"/>
            <a:ext cx="2088232" cy="804672"/>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latin typeface="Arial" pitchFamily="34" charset="0"/>
                <a:cs typeface="Arial" pitchFamily="34" charset="0"/>
              </a:rPr>
              <a:t>консервант</a:t>
            </a:r>
            <a:endParaRPr lang="ru-RU" sz="2400" dirty="0">
              <a:latin typeface="Arial" pitchFamily="34" charset="0"/>
              <a:cs typeface="Arial" pitchFamily="34" charset="0"/>
            </a:endParaRPr>
          </a:p>
        </p:txBody>
      </p:sp>
      <p:sp>
        <p:nvSpPr>
          <p:cNvPr id="17" name="Блок-схема: перфолента 16"/>
          <p:cNvSpPr/>
          <p:nvPr/>
        </p:nvSpPr>
        <p:spPr>
          <a:xfrm>
            <a:off x="6775267" y="3394163"/>
            <a:ext cx="2151856" cy="804672"/>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latin typeface="Arial" pitchFamily="34" charset="0"/>
                <a:cs typeface="Arial" pitchFamily="34" charset="0"/>
              </a:rPr>
              <a:t>наполнитель</a:t>
            </a:r>
            <a:endParaRPr lang="ru-RU" sz="2400" dirty="0">
              <a:latin typeface="Arial" pitchFamily="34" charset="0"/>
              <a:cs typeface="Arial" pitchFamily="34" charset="0"/>
            </a:endParaRPr>
          </a:p>
        </p:txBody>
      </p:sp>
      <p:sp>
        <p:nvSpPr>
          <p:cNvPr id="18" name="Блок-схема: перфолента 17"/>
          <p:cNvSpPr/>
          <p:nvPr/>
        </p:nvSpPr>
        <p:spPr>
          <a:xfrm>
            <a:off x="9118721" y="3463861"/>
            <a:ext cx="2413798" cy="804672"/>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latin typeface="Arial" pitchFamily="34" charset="0"/>
                <a:cs typeface="Arial" pitchFamily="34" charset="0"/>
              </a:rPr>
              <a:t>стабилизатор</a:t>
            </a:r>
            <a:endParaRPr lang="ru-RU" sz="2400" dirty="0">
              <a:latin typeface="Arial" pitchFamily="34" charset="0"/>
              <a:cs typeface="Arial" pitchFamily="34" charset="0"/>
            </a:endParaRPr>
          </a:p>
        </p:txBody>
      </p:sp>
      <p:sp>
        <p:nvSpPr>
          <p:cNvPr id="19" name="Блок-схема: перфолента 18"/>
          <p:cNvSpPr/>
          <p:nvPr/>
        </p:nvSpPr>
        <p:spPr>
          <a:xfrm>
            <a:off x="7540352" y="4485827"/>
            <a:ext cx="3545505" cy="1198714"/>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latin typeface="Arial" pitchFamily="34" charset="0"/>
                <a:cs typeface="Arial" pitchFamily="34" charset="0"/>
              </a:rPr>
              <a:t>Неспецифические примеси</a:t>
            </a:r>
            <a:endParaRPr lang="ru-RU" sz="2400" dirty="0">
              <a:latin typeface="Arial" pitchFamily="34" charset="0"/>
              <a:cs typeface="Arial" pitchFamily="34" charset="0"/>
            </a:endParaRPr>
          </a:p>
        </p:txBody>
      </p:sp>
      <p:sp>
        <p:nvSpPr>
          <p:cNvPr id="20" name="Прямоугольник 19"/>
          <p:cNvSpPr/>
          <p:nvPr/>
        </p:nvSpPr>
        <p:spPr>
          <a:xfrm>
            <a:off x="119336" y="5805264"/>
            <a:ext cx="11809312" cy="830997"/>
          </a:xfrm>
          <a:prstGeom prst="rect">
            <a:avLst/>
          </a:prstGeom>
          <a:solidFill>
            <a:schemeClr val="tx1"/>
          </a:solidFill>
        </p:spPr>
        <p:txBody>
          <a:bodyPr wrap="square">
            <a:spAutoFit/>
          </a:bodyPr>
          <a:lstStyle/>
          <a:p>
            <a:pPr algn="ctr"/>
            <a:r>
              <a:rPr lang="ru-RU" sz="2400" i="1" dirty="0" smtClean="0">
                <a:solidFill>
                  <a:srgbClr val="000000"/>
                </a:solidFill>
                <a:latin typeface="Arial" panose="020B0604020202020204" pitchFamily="34" charset="0"/>
                <a:cs typeface="Arial" panose="020B0604020202020204" pitchFamily="34" charset="0"/>
              </a:rPr>
              <a:t>Сегодняшние </a:t>
            </a:r>
            <a:r>
              <a:rPr lang="ru-RU" sz="2400" i="1" dirty="0">
                <a:solidFill>
                  <a:srgbClr val="000000"/>
                </a:solidFill>
                <a:latin typeface="Arial" panose="020B0604020202020204" pitchFamily="34" charset="0"/>
                <a:cs typeface="Arial" panose="020B0604020202020204" pitchFamily="34" charset="0"/>
              </a:rPr>
              <a:t>вакцины по сравнению с таковыми 20 лет назад являются высокоочищенными</a:t>
            </a:r>
            <a:endParaRPr lang="ru-RU"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7761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017" y="188640"/>
            <a:ext cx="920576" cy="1396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8001" y="116632"/>
            <a:ext cx="1189037"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a:spLocks noGrp="1" noChangeArrowheads="1"/>
          </p:cNvSpPr>
          <p:nvPr>
            <p:ph type="title"/>
          </p:nvPr>
        </p:nvSpPr>
        <p:spPr>
          <a:xfrm>
            <a:off x="1847528" y="216024"/>
            <a:ext cx="8534400" cy="1340768"/>
          </a:xfrm>
          <a:prstGeom prst="rect">
            <a:avLst/>
          </a:prstGeom>
          <a:effectLst/>
        </p:spPr>
        <p:txBody>
          <a:bodyPr anchor="t">
            <a:normAutofit/>
          </a:bodyPr>
          <a:lstStyle/>
          <a:p>
            <a:pPr lvl="0" algn="ctr" defTabSz="914400">
              <a:spcBef>
                <a:spcPts val="0"/>
              </a:spcBef>
              <a:defRPr/>
            </a:pPr>
            <a:r>
              <a:rPr lang="ru-RU" b="1" kern="0" cap="none" dirty="0">
                <a:ln>
                  <a:noFill/>
                </a:ln>
                <a:solidFill>
                  <a:srgbClr val="002060"/>
                </a:solidFill>
                <a:latin typeface="Arial" pitchFamily="34" charset="0"/>
                <a:cs typeface="Arial" pitchFamily="34" charset="0"/>
              </a:rPr>
              <a:t>Диагностическая туберкулиновая проба Манту </a:t>
            </a:r>
            <a:r>
              <a:rPr lang="ru-RU" b="1" kern="0" cap="none" dirty="0" smtClean="0">
                <a:ln>
                  <a:noFill/>
                </a:ln>
                <a:solidFill>
                  <a:srgbClr val="002060"/>
                </a:solidFill>
                <a:latin typeface="Arial" pitchFamily="34" charset="0"/>
                <a:cs typeface="Arial" pitchFamily="34" charset="0"/>
              </a:rPr>
              <a:t>и фенол</a:t>
            </a:r>
            <a:endParaRPr kumimoji="0" lang="ru-RU" b="0" i="0" u="none" strike="noStrike" kern="0" cap="none" spc="0" normalizeH="0" baseline="0" noProof="0" dirty="0" smtClean="0">
              <a:ln>
                <a:noFill/>
              </a:ln>
              <a:solidFill>
                <a:srgbClr val="002060"/>
              </a:solidFill>
              <a:effectLst/>
              <a:uLnTx/>
              <a:uFillTx/>
              <a:latin typeface="Arial" pitchFamily="34" charset="0"/>
              <a:cs typeface="Arial" pitchFamily="34" charset="0"/>
            </a:endParaRPr>
          </a:p>
        </p:txBody>
      </p:sp>
      <p:pic>
        <p:nvPicPr>
          <p:cNvPr id="8" name="Рисунок 7" descr="http://www.detkityumen.ru/media/upload/2016/02/18/fenol.jpg"/>
          <p:cNvPicPr/>
          <p:nvPr/>
        </p:nvPicPr>
        <p:blipFill>
          <a:blip r:embed="rId5">
            <a:extLst>
              <a:ext uri="{28A0092B-C50C-407E-A947-70E740481C1C}">
                <a14:useLocalDpi xmlns:a14="http://schemas.microsoft.com/office/drawing/2010/main" val="0"/>
              </a:ext>
            </a:extLst>
          </a:blip>
          <a:srcRect/>
          <a:stretch>
            <a:fillRect/>
          </a:stretch>
        </p:blipFill>
        <p:spPr bwMode="auto">
          <a:xfrm>
            <a:off x="1511007" y="1700808"/>
            <a:ext cx="8802910" cy="3312368"/>
          </a:xfrm>
          <a:prstGeom prst="rect">
            <a:avLst/>
          </a:prstGeom>
          <a:noFill/>
          <a:ln>
            <a:noFill/>
          </a:ln>
        </p:spPr>
      </p:pic>
      <p:sp>
        <p:nvSpPr>
          <p:cNvPr id="9" name="Прямоугольник 8"/>
          <p:cNvSpPr/>
          <p:nvPr/>
        </p:nvSpPr>
        <p:spPr>
          <a:xfrm>
            <a:off x="1727031" y="5661248"/>
            <a:ext cx="8586886" cy="1056379"/>
          </a:xfrm>
          <a:prstGeom prst="rect">
            <a:avLst/>
          </a:prstGeom>
        </p:spPr>
        <p:txBody>
          <a:bodyPr wrap="square">
            <a:spAutoFit/>
          </a:bodyPr>
          <a:lstStyle/>
          <a:p>
            <a:pPr algn="ctr">
              <a:lnSpc>
                <a:spcPct val="107000"/>
              </a:lnSpc>
              <a:spcAft>
                <a:spcPts val="0"/>
              </a:spcAft>
            </a:pPr>
            <a:r>
              <a:rPr lang="ru-RU" sz="2000" dirty="0">
                <a:latin typeface="Arial" pitchFamily="34" charset="0"/>
                <a:ea typeface="Times New Roman"/>
                <a:cs typeface="Arial" pitchFamily="34" charset="0"/>
              </a:rPr>
              <a:t>Количество эндогенного фенола, выделяемое в сутки здоровым человеком, в 640 раз превышает вводимое с пробой Манту </a:t>
            </a:r>
            <a:endParaRPr lang="ru-RU" sz="2000" dirty="0">
              <a:latin typeface="Arial" pitchFamily="34" charset="0"/>
              <a:ea typeface="Calibri"/>
              <a:cs typeface="Arial" pitchFamily="34" charset="0"/>
            </a:endParaRPr>
          </a:p>
          <a:p>
            <a:pPr>
              <a:lnSpc>
                <a:spcPct val="107000"/>
              </a:lnSpc>
              <a:spcAft>
                <a:spcPts val="0"/>
              </a:spcAft>
            </a:pPr>
            <a:r>
              <a:rPr lang="ru-RU" sz="2000" dirty="0">
                <a:latin typeface="Arial" pitchFamily="34" charset="0"/>
                <a:ea typeface="Times New Roman"/>
                <a:cs typeface="Arial" pitchFamily="34" charset="0"/>
              </a:rPr>
              <a:t> </a:t>
            </a:r>
            <a:endParaRPr lang="ru-RU" sz="2000" dirty="0">
              <a:effectLst/>
              <a:latin typeface="Arial" pitchFamily="34" charset="0"/>
              <a:ea typeface="Calibri"/>
              <a:cs typeface="Arial" pitchFamily="34" charset="0"/>
            </a:endParaRPr>
          </a:p>
        </p:txBody>
      </p:sp>
    </p:spTree>
    <p:extLst>
      <p:ext uri="{BB962C8B-B14F-4D97-AF65-F5344CB8AC3E}">
        <p14:creationId xmlns:p14="http://schemas.microsoft.com/office/powerpoint/2010/main" val="1344248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47528" y="188640"/>
            <a:ext cx="8534400" cy="885884"/>
          </a:xfrm>
        </p:spPr>
        <p:txBody>
          <a:bodyPr/>
          <a:lstStyle/>
          <a:p>
            <a:pPr algn="ctr"/>
            <a:r>
              <a:rPr lang="ru-RU" b="1" dirty="0" smtClean="0">
                <a:solidFill>
                  <a:schemeClr val="accent1">
                    <a:lumMod val="50000"/>
                  </a:schemeClr>
                </a:solidFill>
                <a:latin typeface="Arial" pitchFamily="34" charset="0"/>
                <a:cs typeface="Arial" pitchFamily="34" charset="0"/>
              </a:rPr>
              <a:t>Перед прививкой</a:t>
            </a:r>
            <a:endParaRPr lang="ru-RU" b="1" dirty="0">
              <a:solidFill>
                <a:schemeClr val="accent1">
                  <a:lumMod val="50000"/>
                </a:schemeClr>
              </a:solidFill>
              <a:latin typeface="Arial" pitchFamily="34" charset="0"/>
              <a:cs typeface="Arial" pitchFamily="34" charset="0"/>
            </a:endParaRPr>
          </a:p>
        </p:txBody>
      </p:sp>
      <p:sp>
        <p:nvSpPr>
          <p:cNvPr id="4" name="Rectangle 3"/>
          <p:cNvSpPr>
            <a:spLocks noGrp="1" noChangeArrowheads="1"/>
          </p:cNvSpPr>
          <p:nvPr>
            <p:ph idx="1"/>
          </p:nvPr>
        </p:nvSpPr>
        <p:spPr>
          <a:xfrm>
            <a:off x="1048651" y="1124744"/>
            <a:ext cx="10812211" cy="5085308"/>
          </a:xfrm>
          <a:prstGeom prst="rect">
            <a:avLst/>
          </a:prstGeom>
        </p:spPr>
        <p:txBody>
          <a:bodyPr>
            <a:noAutofit/>
          </a:bodyPr>
          <a:lstStyle/>
          <a:p>
            <a:pPr marL="0" marR="0" lvl="0" indent="0" defTabSz="914400" eaLnBrk="1" fontAlgn="auto" latinLnBrk="0" hangingPunct="1">
              <a:lnSpc>
                <a:spcPct val="90000"/>
              </a:lnSpc>
              <a:spcBef>
                <a:spcPts val="0"/>
              </a:spcBef>
              <a:spcAft>
                <a:spcPts val="0"/>
              </a:spcAft>
              <a:buClrTx/>
              <a:buSzTx/>
              <a:buFontTx/>
              <a:buNone/>
              <a:tabLst/>
              <a:defRPr/>
            </a:pPr>
            <a:endParaRPr kumimoji="0" lang="ru-RU" sz="28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ru-RU" sz="28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Перед проведением прививки медицинских работник должен взять </a:t>
            </a:r>
            <a:r>
              <a:rPr kumimoji="0" lang="ru-RU" sz="2800" b="1" i="0" u="none" strike="noStrike" kern="0" cap="none" spc="0" normalizeH="0" baseline="0" noProof="0" dirty="0" smtClean="0">
                <a:ln>
                  <a:noFill/>
                </a:ln>
                <a:solidFill>
                  <a:schemeClr val="accent1">
                    <a:lumMod val="50000"/>
                  </a:schemeClr>
                </a:solidFill>
                <a:effectLst/>
                <a:uLnTx/>
                <a:uFillTx/>
                <a:latin typeface="Arial" pitchFamily="34" charset="0"/>
                <a:cs typeface="Arial" pitchFamily="34" charset="0"/>
              </a:rPr>
              <a:t>письменное согласие</a:t>
            </a:r>
            <a:r>
              <a:rPr kumimoji="0" lang="ru-RU" sz="28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 предупредить пациента, родителей ( или опекуна) ребенка о возможности возникновения местных реакций и клинических проявлениях поствакцинальных реакций и осложнений.</a:t>
            </a:r>
          </a:p>
          <a:p>
            <a:pPr marL="0" marR="0" lvl="0" indent="0" defTabSz="914400" eaLnBrk="1" fontAlgn="auto" latinLnBrk="0" hangingPunct="1">
              <a:lnSpc>
                <a:spcPct val="90000"/>
              </a:lnSpc>
              <a:spcBef>
                <a:spcPts val="0"/>
              </a:spcBef>
              <a:spcAft>
                <a:spcPts val="0"/>
              </a:spcAft>
              <a:buClrTx/>
              <a:buSzTx/>
              <a:buFontTx/>
              <a:buNone/>
              <a:tabLst/>
              <a:defRPr/>
            </a:pPr>
            <a:endParaRPr kumimoji="0" lang="ru-RU" sz="28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ru-RU" sz="28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Дать рекомендации по оказанию доврачебной помощи в случае их возникновения и о необходимости обращения за медицинской помощью при появлении подобных симптомов.</a:t>
            </a:r>
          </a:p>
          <a:p>
            <a:pPr marL="0" marR="0" lvl="0" indent="0" defTabSz="914400" eaLnBrk="1" fontAlgn="auto" latinLnBrk="0" hangingPunct="1">
              <a:lnSpc>
                <a:spcPct val="90000"/>
              </a:lnSpc>
              <a:spcBef>
                <a:spcPts val="0"/>
              </a:spcBef>
              <a:spcAft>
                <a:spcPts val="0"/>
              </a:spcAft>
              <a:buClrTx/>
              <a:buSzTx/>
              <a:buFontTx/>
              <a:buNone/>
              <a:tabLst/>
              <a:defRPr/>
            </a:pPr>
            <a:endParaRPr kumimoji="0" lang="ru-RU" sz="28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ru-RU" sz="28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Непосредственно после введения вакцины в течении 30 мин. за пациентом осуществляется медицинское наблюдение. </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36" y="116632"/>
            <a:ext cx="920750"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8001" y="116632"/>
            <a:ext cx="1189037"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3646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4487" y="116632"/>
            <a:ext cx="920576" cy="1396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8001" y="116632"/>
            <a:ext cx="1189037"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txBox="1">
            <a:spLocks noChangeArrowheads="1"/>
          </p:cNvSpPr>
          <p:nvPr/>
        </p:nvSpPr>
        <p:spPr bwMode="auto">
          <a:xfrm>
            <a:off x="983431" y="728990"/>
            <a:ext cx="10549087" cy="3852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0" indent="0" eaLnBrk="1" hangingPunct="1">
              <a:lnSpc>
                <a:spcPct val="80000"/>
              </a:lnSpc>
              <a:buClr>
                <a:srgbClr val="76DBF4"/>
              </a:buClr>
              <a:buFont typeface="Wingdings" pitchFamily="2" charset="2"/>
              <a:buNone/>
              <a:defRPr/>
            </a:pPr>
            <a:r>
              <a:rPr lang="ru-RU" sz="2800" b="1" dirty="0" smtClean="0">
                <a:solidFill>
                  <a:schemeClr val="accent1">
                    <a:lumMod val="50000"/>
                  </a:schemeClr>
                </a:solidFill>
                <a:effectLst/>
                <a:latin typeface="Arial" pitchFamily="34" charset="0"/>
                <a:cs typeface="Arial" pitchFamily="34" charset="0"/>
              </a:rPr>
              <a:t>Этот вопрос решен в Федеральном законе </a:t>
            </a:r>
          </a:p>
          <a:p>
            <a:pPr marL="0" indent="0" eaLnBrk="1" hangingPunct="1">
              <a:lnSpc>
                <a:spcPct val="80000"/>
              </a:lnSpc>
              <a:buClr>
                <a:srgbClr val="76DBF4"/>
              </a:buClr>
              <a:buFont typeface="Wingdings" pitchFamily="2" charset="2"/>
              <a:buNone/>
              <a:defRPr/>
            </a:pPr>
            <a:r>
              <a:rPr lang="ru-RU" sz="2800" b="1" dirty="0" smtClean="0">
                <a:solidFill>
                  <a:schemeClr val="accent1">
                    <a:lumMod val="50000"/>
                  </a:schemeClr>
                </a:solidFill>
                <a:effectLst/>
                <a:latin typeface="Arial" pitchFamily="34" charset="0"/>
                <a:cs typeface="Arial" pitchFamily="34" charset="0"/>
              </a:rPr>
              <a:t>«Об иммунопрофилактике инфекционных болезней», предоставляющем право гражданам отказаться от прививок (в. их детей), при этом они должны дать письменную расписку. </a:t>
            </a:r>
          </a:p>
          <a:p>
            <a:pPr marL="0" indent="0" eaLnBrk="1" hangingPunct="1">
              <a:lnSpc>
                <a:spcPct val="80000"/>
              </a:lnSpc>
              <a:buClr>
                <a:srgbClr val="76DBF4"/>
              </a:buClr>
              <a:buFont typeface="Wingdings" pitchFamily="2" charset="2"/>
              <a:buNone/>
              <a:defRPr/>
            </a:pPr>
            <a:r>
              <a:rPr lang="ru-RU" sz="2800" b="1" dirty="0" smtClean="0">
                <a:solidFill>
                  <a:schemeClr val="accent1">
                    <a:lumMod val="50000"/>
                  </a:schemeClr>
                </a:solidFill>
                <a:effectLst/>
                <a:latin typeface="Arial" pitchFamily="34" charset="0"/>
                <a:cs typeface="Arial" pitchFamily="34" charset="0"/>
              </a:rPr>
              <a:t>Закон предусматривает недопущение к некоторым видам работ не привитых граждан, а также недопущение не привитого ребенка в детский сад, учебное или санаторное учреждение при возникновении особой эпидемиологической ситуации. </a:t>
            </a:r>
          </a:p>
        </p:txBody>
      </p:sp>
      <p:sp>
        <p:nvSpPr>
          <p:cNvPr id="7" name="Rectangle 2"/>
          <p:cNvSpPr>
            <a:spLocks noGrp="1" noChangeArrowheads="1"/>
          </p:cNvSpPr>
          <p:nvPr>
            <p:ph type="title"/>
          </p:nvPr>
        </p:nvSpPr>
        <p:spPr>
          <a:xfrm>
            <a:off x="1818057" y="108302"/>
            <a:ext cx="8534400" cy="620688"/>
          </a:xfrm>
          <a:prstGeom prst="rect">
            <a:avLst/>
          </a:prstGeom>
          <a:effectLst/>
        </p:spPr>
        <p:txBody>
          <a:bodyPr anchor="t">
            <a:normAutofit fontScale="9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b="1" i="0" u="none" strike="noStrike" kern="0" cap="none" spc="0" normalizeH="0" baseline="0" noProof="0" dirty="0" smtClean="0">
                <a:ln>
                  <a:noFill/>
                </a:ln>
                <a:solidFill>
                  <a:srgbClr val="002060"/>
                </a:solidFill>
                <a:effectLst/>
                <a:uLnTx/>
                <a:uFillTx/>
                <a:latin typeface="Arial" pitchFamily="34" charset="0"/>
                <a:cs typeface="Arial" pitchFamily="34" charset="0"/>
              </a:rPr>
              <a:t>Вакцинация и права человека</a:t>
            </a:r>
            <a:r>
              <a:rPr kumimoji="0" lang="ru-RU" b="0" i="0" u="none" strike="noStrike" kern="0" cap="none" spc="0" normalizeH="0" baseline="0" noProof="0" dirty="0" smtClean="0">
                <a:ln>
                  <a:noFill/>
                </a:ln>
                <a:solidFill>
                  <a:srgbClr val="002060"/>
                </a:solidFill>
                <a:effectLst/>
                <a:uLnTx/>
                <a:uFillTx/>
                <a:latin typeface="Arial" pitchFamily="34" charset="0"/>
                <a:cs typeface="Arial" pitchFamily="34" charset="0"/>
              </a:rPr>
              <a:t/>
            </a:r>
            <a:br>
              <a:rPr kumimoji="0" lang="ru-RU" b="0" i="0" u="none" strike="noStrike" kern="0" cap="none" spc="0" normalizeH="0" baseline="0" noProof="0" dirty="0" smtClean="0">
                <a:ln>
                  <a:noFill/>
                </a:ln>
                <a:solidFill>
                  <a:srgbClr val="002060"/>
                </a:solidFill>
                <a:effectLst/>
                <a:uLnTx/>
                <a:uFillTx/>
                <a:latin typeface="Arial" pitchFamily="34" charset="0"/>
                <a:cs typeface="Arial" pitchFamily="34" charset="0"/>
              </a:rPr>
            </a:br>
            <a:endParaRPr kumimoji="0" lang="ru-RU" b="0" i="0" u="none" strike="noStrike" kern="0" cap="none" spc="0" normalizeH="0" baseline="0" noProof="0" dirty="0" smtClean="0">
              <a:ln>
                <a:noFill/>
              </a:ln>
              <a:solidFill>
                <a:srgbClr val="002060"/>
              </a:solidFill>
              <a:effectLst/>
              <a:uLnTx/>
              <a:uFillTx/>
              <a:latin typeface="Arial" pitchFamily="34" charset="0"/>
              <a:cs typeface="Arial" pitchFamily="34" charset="0"/>
            </a:endParaRPr>
          </a:p>
        </p:txBody>
      </p:sp>
      <p:pic>
        <p:nvPicPr>
          <p:cNvPr id="9218" name="Picture 2" descr="Картинки по запросу &quot;младенец&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8951" y="4007431"/>
            <a:ext cx="4448087" cy="2668854"/>
          </a:xfrm>
          <a:prstGeom prst="rect">
            <a:avLst/>
          </a:prstGeom>
          <a:noFill/>
          <a:effectLst>
            <a:softEdge rad="1778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0188" y="4549676"/>
            <a:ext cx="7748596" cy="2308324"/>
          </a:xfrm>
          <a:prstGeom prst="rect">
            <a:avLst/>
          </a:prstGeom>
          <a:noFill/>
        </p:spPr>
        <p:txBody>
          <a:bodyPr wrap="none" rtlCol="0">
            <a:spAutoFit/>
          </a:bodyPr>
          <a:lstStyle/>
          <a:p>
            <a:r>
              <a:rPr lang="ru-RU" sz="2800" i="1" dirty="0">
                <a:latin typeface="Arial" pitchFamily="34" charset="0"/>
                <a:cs typeface="Arial" pitchFamily="34" charset="0"/>
              </a:rPr>
              <a:t>Перед тем как отказаться от </a:t>
            </a:r>
            <a:r>
              <a:rPr lang="ru-RU" sz="2800" i="1" dirty="0" smtClean="0">
                <a:latin typeface="Arial" pitchFamily="34" charset="0"/>
                <a:cs typeface="Arial" pitchFamily="34" charset="0"/>
              </a:rPr>
              <a:t>проведения</a:t>
            </a:r>
          </a:p>
          <a:p>
            <a:r>
              <a:rPr lang="ru-RU" sz="2800" i="1" dirty="0" smtClean="0">
                <a:latin typeface="Arial" pitchFamily="34" charset="0"/>
                <a:cs typeface="Arial" pitchFamily="34" charset="0"/>
              </a:rPr>
              <a:t> </a:t>
            </a:r>
            <a:r>
              <a:rPr lang="ru-RU" sz="2800" i="1" dirty="0">
                <a:latin typeface="Arial" pitchFamily="34" charset="0"/>
                <a:cs typeface="Arial" pitchFamily="34" charset="0"/>
              </a:rPr>
              <a:t>прививок </a:t>
            </a:r>
            <a:r>
              <a:rPr lang="ru-RU" sz="2800" i="1" dirty="0" smtClean="0">
                <a:latin typeface="Arial" pitchFamily="34" charset="0"/>
                <a:cs typeface="Arial" pitchFamily="34" charset="0"/>
              </a:rPr>
              <a:t>своему </a:t>
            </a:r>
            <a:r>
              <a:rPr lang="ru-RU" sz="2800" i="1" dirty="0">
                <a:latin typeface="Arial" pitchFamily="34" charset="0"/>
                <a:cs typeface="Arial" pitchFamily="34" charset="0"/>
              </a:rPr>
              <a:t>ребенку, родители </a:t>
            </a:r>
            <a:endParaRPr lang="ru-RU" sz="2800" i="1" dirty="0" smtClean="0">
              <a:latin typeface="Arial" pitchFamily="34" charset="0"/>
              <a:cs typeface="Arial" pitchFamily="34" charset="0"/>
            </a:endParaRPr>
          </a:p>
          <a:p>
            <a:r>
              <a:rPr lang="ru-RU" sz="2800" i="1" dirty="0" smtClean="0">
                <a:latin typeface="Arial" pitchFamily="34" charset="0"/>
                <a:cs typeface="Arial" pitchFamily="34" charset="0"/>
              </a:rPr>
              <a:t>должны </a:t>
            </a:r>
            <a:r>
              <a:rPr lang="ru-RU" sz="2800" i="1" dirty="0">
                <a:latin typeface="Arial" pitchFamily="34" charset="0"/>
                <a:cs typeface="Arial" pitchFamily="34" charset="0"/>
              </a:rPr>
              <a:t>осознать, </a:t>
            </a:r>
            <a:r>
              <a:rPr lang="ru-RU" sz="2800" i="1" dirty="0" smtClean="0">
                <a:latin typeface="Arial" pitchFamily="34" charset="0"/>
                <a:cs typeface="Arial" pitchFamily="34" charset="0"/>
              </a:rPr>
              <a:t>что </a:t>
            </a:r>
            <a:r>
              <a:rPr lang="ru-RU" sz="2800" i="1" dirty="0">
                <a:latin typeface="Arial" pitchFamily="34" charset="0"/>
                <a:cs typeface="Arial" pitchFamily="34" charset="0"/>
              </a:rPr>
              <a:t>этим они </a:t>
            </a:r>
            <a:r>
              <a:rPr lang="ru-RU" sz="2800" i="1" dirty="0" smtClean="0">
                <a:latin typeface="Arial" pitchFamily="34" charset="0"/>
                <a:cs typeface="Arial" pitchFamily="34" charset="0"/>
              </a:rPr>
              <a:t>нарушают</a:t>
            </a:r>
          </a:p>
          <a:p>
            <a:r>
              <a:rPr lang="ru-RU" sz="2800" i="1" dirty="0" smtClean="0">
                <a:latin typeface="Arial" pitchFamily="34" charset="0"/>
                <a:cs typeface="Arial" pitchFamily="34" charset="0"/>
              </a:rPr>
              <a:t> </a:t>
            </a:r>
            <a:r>
              <a:rPr lang="ru-RU" sz="3200" b="1" i="1" dirty="0">
                <a:latin typeface="Arial" pitchFamily="34" charset="0"/>
                <a:cs typeface="Arial" pitchFamily="34" charset="0"/>
              </a:rPr>
              <a:t>право ребенка на здоровье, </a:t>
            </a:r>
            <a:endParaRPr lang="ru-RU" sz="3200" b="1" i="1" dirty="0" smtClean="0">
              <a:latin typeface="Arial" pitchFamily="34" charset="0"/>
              <a:cs typeface="Arial" pitchFamily="34" charset="0"/>
            </a:endParaRPr>
          </a:p>
          <a:p>
            <a:r>
              <a:rPr lang="ru-RU" sz="2800" i="1" dirty="0" smtClean="0">
                <a:latin typeface="Arial" pitchFamily="34" charset="0"/>
                <a:cs typeface="Arial" pitchFamily="34" charset="0"/>
              </a:rPr>
              <a:t>а </a:t>
            </a:r>
            <a:r>
              <a:rPr lang="ru-RU" sz="2800" i="1" dirty="0">
                <a:latin typeface="Arial" pitchFamily="34" charset="0"/>
                <a:cs typeface="Arial" pitchFamily="34" charset="0"/>
              </a:rPr>
              <a:t>в некоторых случаях и на жизнь.</a:t>
            </a:r>
          </a:p>
        </p:txBody>
      </p:sp>
    </p:spTree>
    <p:extLst>
      <p:ext uri="{BB962C8B-B14F-4D97-AF65-F5344CB8AC3E}">
        <p14:creationId xmlns:p14="http://schemas.microsoft.com/office/powerpoint/2010/main" val="2226087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79376" y="1124744"/>
            <a:ext cx="11377264" cy="5472608"/>
          </a:xfrm>
        </p:spPr>
        <p:txBody>
          <a:bodyPr>
            <a:noAutofit/>
          </a:bodyPr>
          <a:lstStyle/>
          <a:p>
            <a:pPr marL="419100" indent="-382588" algn="just">
              <a:buFontTx/>
              <a:buNone/>
            </a:pPr>
            <a:r>
              <a:rPr lang="ru-RU" sz="3600" dirty="0" smtClean="0">
                <a:solidFill>
                  <a:schemeClr val="accent1">
                    <a:lumMod val="50000"/>
                  </a:schemeClr>
                </a:solidFill>
                <a:latin typeface="Arial" pitchFamily="34" charset="0"/>
                <a:cs typeface="Arial" pitchFamily="34" charset="0"/>
              </a:rPr>
              <a:t>				С  </a:t>
            </a:r>
            <a:r>
              <a:rPr lang="ru-RU" sz="3600" dirty="0">
                <a:solidFill>
                  <a:schemeClr val="accent1">
                    <a:lumMod val="50000"/>
                  </a:schemeClr>
                </a:solidFill>
                <a:latin typeface="Arial" pitchFamily="34" charset="0"/>
                <a:cs typeface="Arial" pitchFamily="34" charset="0"/>
              </a:rPr>
              <a:t>давних пор люди пытаются найти способ защитить себя и своих детей от болезней. В конце 18 века Эдвард </a:t>
            </a:r>
            <a:r>
              <a:rPr lang="ru-RU" sz="3600" dirty="0" err="1">
                <a:solidFill>
                  <a:schemeClr val="accent1">
                    <a:lumMod val="50000"/>
                  </a:schemeClr>
                </a:solidFill>
                <a:latin typeface="Arial" pitchFamily="34" charset="0"/>
                <a:cs typeface="Arial" pitchFamily="34" charset="0"/>
              </a:rPr>
              <a:t>Дженнер</a:t>
            </a:r>
            <a:r>
              <a:rPr lang="ru-RU" sz="3600" dirty="0">
                <a:solidFill>
                  <a:schemeClr val="accent1">
                    <a:lumMod val="50000"/>
                  </a:schemeClr>
                </a:solidFill>
                <a:latin typeface="Arial" pitchFamily="34" charset="0"/>
                <a:cs typeface="Arial" pitchFamily="34" charset="0"/>
              </a:rPr>
              <a:t>, сделав прививки коровьей оспы, открыл новую возможность борьбы с эпидемиями инфекционных заболеваний. С тех пор любой прививочный материал называют вакциной – от латинского слова </a:t>
            </a:r>
            <a:r>
              <a:rPr lang="ru-RU" sz="3600" b="1" dirty="0" err="1">
                <a:solidFill>
                  <a:schemeClr val="accent1">
                    <a:lumMod val="50000"/>
                  </a:schemeClr>
                </a:solidFill>
                <a:latin typeface="Arial" pitchFamily="34" charset="0"/>
                <a:cs typeface="Arial" pitchFamily="34" charset="0"/>
              </a:rPr>
              <a:t>vacca</a:t>
            </a:r>
            <a:r>
              <a:rPr lang="ru-RU" sz="3600" dirty="0">
                <a:solidFill>
                  <a:schemeClr val="accent1">
                    <a:lumMod val="50000"/>
                  </a:schemeClr>
                </a:solidFill>
                <a:latin typeface="Arial" pitchFamily="34" charset="0"/>
                <a:cs typeface="Arial" pitchFamily="34" charset="0"/>
              </a:rPr>
              <a:t> – корова. </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8001" y="116632"/>
            <a:ext cx="1189037"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87" y="116632"/>
            <a:ext cx="920576" cy="1396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6480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1039393" y="233264"/>
            <a:ext cx="9937104" cy="6624736"/>
          </a:xfrm>
          <a:prstGeom prst="rect">
            <a:avLst/>
          </a:prstGeom>
        </p:spPr>
      </p:pic>
      <p:pic>
        <p:nvPicPr>
          <p:cNvPr id="3"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4487" y="116632"/>
            <a:ext cx="920576" cy="1396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38001" y="116632"/>
            <a:ext cx="1189037"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7655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2639616" y="332656"/>
            <a:ext cx="9083512" cy="2349981"/>
            <a:chOff x="2807863" y="170900"/>
            <a:chExt cx="9083512" cy="2349981"/>
          </a:xfrm>
        </p:grpSpPr>
        <p:sp>
          <p:nvSpPr>
            <p:cNvPr id="5" name="Прямоугольник 4"/>
            <p:cNvSpPr/>
            <p:nvPr/>
          </p:nvSpPr>
          <p:spPr>
            <a:xfrm>
              <a:off x="2807863" y="1812995"/>
              <a:ext cx="9083512" cy="707886"/>
            </a:xfrm>
            <a:prstGeom prst="rect">
              <a:avLst/>
            </a:prstGeom>
            <a:solidFill>
              <a:srgbClr val="66FF33"/>
            </a:solidFill>
          </p:spPr>
          <p:txBody>
            <a:bodyPr wrap="none">
              <a:spAutoFit/>
            </a:bodyPr>
            <a:lstStyle/>
            <a:p>
              <a:r>
                <a:rPr lang="en-US" sz="4000" dirty="0" smtClean="0">
                  <a:solidFill>
                    <a:schemeClr val="bg1"/>
                  </a:solidFill>
                  <a:latin typeface="Arial" panose="020B0604020202020204" pitchFamily="34" charset="0"/>
                  <a:cs typeface="Arial" panose="020B0604020202020204" pitchFamily="34" charset="0"/>
                </a:rPr>
                <a:t>https://www.instagram.com/cozdp_so/</a:t>
              </a:r>
              <a:endParaRPr lang="ru-RU" sz="4000" dirty="0">
                <a:solidFill>
                  <a:schemeClr val="bg1"/>
                </a:solidFill>
                <a:latin typeface="Arial" panose="020B0604020202020204" pitchFamily="34" charset="0"/>
                <a:cs typeface="Arial" panose="020B0604020202020204" pitchFamily="34" charset="0"/>
              </a:endParaRPr>
            </a:p>
          </p:txBody>
        </p:sp>
        <p:sp>
          <p:nvSpPr>
            <p:cNvPr id="6" name="Прямоугольник 5"/>
            <p:cNvSpPr/>
            <p:nvPr/>
          </p:nvSpPr>
          <p:spPr>
            <a:xfrm>
              <a:off x="2807863" y="954227"/>
              <a:ext cx="4870244" cy="707886"/>
            </a:xfrm>
            <a:prstGeom prst="rect">
              <a:avLst/>
            </a:prstGeom>
            <a:solidFill>
              <a:srgbClr val="66FF33"/>
            </a:solidFill>
          </p:spPr>
          <p:txBody>
            <a:bodyPr wrap="none">
              <a:spAutoFit/>
            </a:bodyPr>
            <a:lstStyle/>
            <a:p>
              <a:r>
                <a:rPr lang="ru-RU" sz="4000" dirty="0" err="1">
                  <a:solidFill>
                    <a:prstClr val="black"/>
                  </a:solidFill>
                  <a:latin typeface="Arial" panose="020B0604020202020204" pitchFamily="34" charset="0"/>
                  <a:cs typeface="Arial" panose="020B0604020202020204" pitchFamily="34" charset="0"/>
                </a:rPr>
                <a:t>с</a:t>
              </a:r>
              <a:r>
                <a:rPr lang="en-US" sz="4000" dirty="0" err="1" smtClean="0">
                  <a:solidFill>
                    <a:prstClr val="black"/>
                  </a:solidFill>
                  <a:latin typeface="Arial" panose="020B0604020202020204" pitchFamily="34" charset="0"/>
                  <a:cs typeface="Arial" panose="020B0604020202020204" pitchFamily="34" charset="0"/>
                </a:rPr>
                <a:t>ozdpso@yandex</a:t>
              </a:r>
              <a:r>
                <a:rPr lang="ru-RU" sz="4000" dirty="0" smtClean="0">
                  <a:solidFill>
                    <a:prstClr val="black"/>
                  </a:solidFill>
                  <a:latin typeface="Arial" panose="020B0604020202020204" pitchFamily="34" charset="0"/>
                  <a:cs typeface="Arial" panose="020B0604020202020204" pitchFamily="34" charset="0"/>
                </a:rPr>
                <a:t>.</a:t>
              </a:r>
              <a:r>
                <a:rPr lang="en-US" sz="4000" dirty="0" err="1" smtClean="0">
                  <a:solidFill>
                    <a:prstClr val="black"/>
                  </a:solidFill>
                  <a:latin typeface="Arial" panose="020B0604020202020204" pitchFamily="34" charset="0"/>
                  <a:cs typeface="Arial" panose="020B0604020202020204" pitchFamily="34" charset="0"/>
                </a:rPr>
                <a:t>ru</a:t>
              </a:r>
              <a:endParaRPr lang="ru-RU" dirty="0"/>
            </a:p>
          </p:txBody>
        </p:sp>
        <p:sp>
          <p:nvSpPr>
            <p:cNvPr id="7" name="TextBox 6"/>
            <p:cNvSpPr txBox="1"/>
            <p:nvPr/>
          </p:nvSpPr>
          <p:spPr>
            <a:xfrm>
              <a:off x="2807863" y="170900"/>
              <a:ext cx="4088940" cy="707886"/>
            </a:xfrm>
            <a:prstGeom prst="rect">
              <a:avLst/>
            </a:prstGeom>
            <a:noFill/>
          </p:spPr>
          <p:txBody>
            <a:bodyPr wrap="none" rtlCol="0">
              <a:spAutoFit/>
            </a:bodyPr>
            <a:lstStyle/>
            <a:p>
              <a:r>
                <a:rPr lang="ru-RU" sz="4000" b="1" dirty="0" smtClean="0">
                  <a:solidFill>
                    <a:schemeClr val="bg1"/>
                  </a:solidFill>
                  <a:latin typeface="Arial" panose="020B0604020202020204" pitchFamily="34" charset="0"/>
                  <a:cs typeface="Arial" panose="020B0604020202020204" pitchFamily="34" charset="0"/>
                </a:rPr>
                <a:t>Наши ресурсы:</a:t>
              </a:r>
              <a:endParaRPr lang="ru-RU" sz="4000" b="1" dirty="0">
                <a:solidFill>
                  <a:schemeClr val="bg1"/>
                </a:solidFill>
                <a:latin typeface="Arial" panose="020B0604020202020204" pitchFamily="34" charset="0"/>
                <a:cs typeface="Arial" panose="020B0604020202020204" pitchFamily="34" charset="0"/>
              </a:endParaRPr>
            </a:p>
          </p:txBody>
        </p:sp>
      </p:gr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288" y="332656"/>
            <a:ext cx="2400814" cy="240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Рисунок 8"/>
          <p:cNvPicPr>
            <a:picLocks noChangeAspect="1"/>
          </p:cNvPicPr>
          <p:nvPr/>
        </p:nvPicPr>
        <p:blipFill>
          <a:blip r:embed="rId3"/>
          <a:stretch>
            <a:fillRect/>
          </a:stretch>
        </p:blipFill>
        <p:spPr>
          <a:xfrm>
            <a:off x="2641576" y="2736374"/>
            <a:ext cx="6085946" cy="3918128"/>
          </a:xfrm>
          <a:prstGeom prst="rect">
            <a:avLst/>
          </a:prstGeom>
        </p:spPr>
      </p:pic>
    </p:spTree>
    <p:extLst>
      <p:ext uri="{BB962C8B-B14F-4D97-AF65-F5344CB8AC3E}">
        <p14:creationId xmlns:p14="http://schemas.microsoft.com/office/powerpoint/2010/main" val="301322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01035" y="188640"/>
            <a:ext cx="4327613" cy="2880320"/>
          </a:xfrm>
        </p:spPr>
        <p:txBody>
          <a:bodyPr>
            <a:noAutofit/>
          </a:bodyPr>
          <a:lstStyle/>
          <a:p>
            <a:r>
              <a:rPr lang="ru-RU" sz="2800" b="1" i="1" dirty="0">
                <a:solidFill>
                  <a:srgbClr val="002060"/>
                </a:solidFill>
                <a:latin typeface="Arial" panose="020B0604020202020204" pitchFamily="34" charset="0"/>
                <a:cs typeface="Arial" panose="020B0604020202020204" pitchFamily="34" charset="0"/>
              </a:rPr>
              <a:t>Эпидемии инфекций </a:t>
            </a:r>
            <a:r>
              <a:rPr lang="ru-RU" sz="2800" b="1" i="1" dirty="0" smtClean="0">
                <a:solidFill>
                  <a:srgbClr val="002060"/>
                </a:solidFill>
                <a:latin typeface="Arial" panose="020B0604020202020204" pitchFamily="34" charset="0"/>
                <a:cs typeface="Arial" panose="020B0604020202020204" pitchFamily="34" charset="0"/>
              </a:rPr>
              <a:t/>
            </a:r>
            <a:br>
              <a:rPr lang="ru-RU" sz="2800" b="1" i="1" dirty="0" smtClean="0">
                <a:solidFill>
                  <a:srgbClr val="002060"/>
                </a:solidFill>
                <a:latin typeface="Arial" panose="020B0604020202020204" pitchFamily="34" charset="0"/>
                <a:cs typeface="Arial" panose="020B0604020202020204" pitchFamily="34" charset="0"/>
              </a:rPr>
            </a:br>
            <a:r>
              <a:rPr lang="ru-RU" sz="2800" b="1" i="1" dirty="0" smtClean="0">
                <a:solidFill>
                  <a:srgbClr val="002060"/>
                </a:solidFill>
                <a:latin typeface="Arial" panose="020B0604020202020204" pitchFamily="34" charset="0"/>
                <a:cs typeface="Arial" panose="020B0604020202020204" pitchFamily="34" charset="0"/>
              </a:rPr>
              <a:t>— </a:t>
            </a:r>
            <a:r>
              <a:rPr lang="ru-RU" sz="2800" b="1" i="1" dirty="0">
                <a:solidFill>
                  <a:srgbClr val="002060"/>
                </a:solidFill>
                <a:latin typeface="Arial" panose="020B0604020202020204" pitchFamily="34" charset="0"/>
                <a:cs typeface="Arial" panose="020B0604020202020204" pitchFamily="34" charset="0"/>
              </a:rPr>
              <a:t>это пройденный </a:t>
            </a:r>
            <a:r>
              <a:rPr lang="ru-RU" sz="2800" b="1" i="1" dirty="0" smtClean="0">
                <a:solidFill>
                  <a:srgbClr val="002060"/>
                </a:solidFill>
                <a:latin typeface="Arial" panose="020B0604020202020204" pitchFamily="34" charset="0"/>
                <a:cs typeface="Arial" panose="020B0604020202020204" pitchFamily="34" charset="0"/>
              </a:rPr>
              <a:t/>
            </a:r>
            <a:br>
              <a:rPr lang="ru-RU" sz="2800" b="1" i="1" dirty="0" smtClean="0">
                <a:solidFill>
                  <a:srgbClr val="002060"/>
                </a:solidFill>
                <a:latin typeface="Arial" panose="020B0604020202020204" pitchFamily="34" charset="0"/>
                <a:cs typeface="Arial" panose="020B0604020202020204" pitchFamily="34" charset="0"/>
              </a:rPr>
            </a:br>
            <a:r>
              <a:rPr lang="ru-RU" sz="2800" b="1" i="1" dirty="0" smtClean="0">
                <a:solidFill>
                  <a:srgbClr val="002060"/>
                </a:solidFill>
                <a:latin typeface="Arial" panose="020B0604020202020204" pitchFamily="34" charset="0"/>
                <a:cs typeface="Arial" panose="020B0604020202020204" pitchFamily="34" charset="0"/>
              </a:rPr>
              <a:t>этап</a:t>
            </a:r>
            <a:r>
              <a:rPr lang="ru-RU" sz="2800" b="1" i="1" dirty="0">
                <a:solidFill>
                  <a:srgbClr val="002060"/>
                </a:solidFill>
                <a:latin typeface="Arial" panose="020B0604020202020204" pitchFamily="34" charset="0"/>
                <a:cs typeface="Arial" panose="020B0604020202020204" pitchFamily="34" charset="0"/>
              </a:rPr>
              <a:t> </a:t>
            </a:r>
            <a:r>
              <a:rPr lang="ru-RU" sz="2800" b="1" i="1" dirty="0" smtClean="0">
                <a:solidFill>
                  <a:srgbClr val="002060"/>
                </a:solidFill>
                <a:latin typeface="Arial" panose="020B0604020202020204" pitchFamily="34" charset="0"/>
                <a:cs typeface="Arial" panose="020B0604020202020204" pitchFamily="34" charset="0"/>
              </a:rPr>
              <a:t/>
            </a:r>
            <a:br>
              <a:rPr lang="ru-RU" sz="2800" b="1" i="1" dirty="0" smtClean="0">
                <a:solidFill>
                  <a:srgbClr val="002060"/>
                </a:solidFill>
                <a:latin typeface="Arial" panose="020B0604020202020204" pitchFamily="34" charset="0"/>
                <a:cs typeface="Arial" panose="020B0604020202020204" pitchFamily="34" charset="0"/>
              </a:rPr>
            </a:br>
            <a:r>
              <a:rPr lang="ru-RU" sz="2800" b="1" i="1" dirty="0" smtClean="0">
                <a:solidFill>
                  <a:srgbClr val="002060"/>
                </a:solidFill>
                <a:latin typeface="Arial" panose="020B0604020202020204" pitchFamily="34" charset="0"/>
                <a:cs typeface="Arial" panose="020B0604020202020204" pitchFamily="34" charset="0"/>
              </a:rPr>
              <a:t>в человеческой </a:t>
            </a:r>
            <a:br>
              <a:rPr lang="ru-RU" sz="2800" b="1" i="1" dirty="0" smtClean="0">
                <a:solidFill>
                  <a:srgbClr val="002060"/>
                </a:solidFill>
                <a:latin typeface="Arial" panose="020B0604020202020204" pitchFamily="34" charset="0"/>
                <a:cs typeface="Arial" panose="020B0604020202020204" pitchFamily="34" charset="0"/>
              </a:rPr>
            </a:br>
            <a:r>
              <a:rPr lang="ru-RU" sz="2800" b="1" i="1" dirty="0" smtClean="0">
                <a:solidFill>
                  <a:srgbClr val="002060"/>
                </a:solidFill>
                <a:latin typeface="Arial" panose="020B0604020202020204" pitchFamily="34" charset="0"/>
                <a:cs typeface="Arial" panose="020B0604020202020204" pitchFamily="34" charset="0"/>
              </a:rPr>
              <a:t>истории</a:t>
            </a:r>
            <a:r>
              <a:rPr lang="ru-RU" sz="2800" b="1" i="1" dirty="0">
                <a:solidFill>
                  <a:srgbClr val="002060"/>
                </a:solidFill>
                <a:latin typeface="Arial" panose="020B0604020202020204" pitchFamily="34" charset="0"/>
                <a:cs typeface="Arial" panose="020B0604020202020204" pitchFamily="34" charset="0"/>
              </a:rPr>
              <a:t>?</a:t>
            </a:r>
          </a:p>
        </p:txBody>
      </p:sp>
      <p:sp>
        <p:nvSpPr>
          <p:cNvPr id="3" name="Объект 2"/>
          <p:cNvSpPr>
            <a:spLocks noGrp="1"/>
          </p:cNvSpPr>
          <p:nvPr>
            <p:ph idx="1"/>
          </p:nvPr>
        </p:nvSpPr>
        <p:spPr>
          <a:xfrm>
            <a:off x="7528901" y="2990736"/>
            <a:ext cx="4680520" cy="3789231"/>
          </a:xfrm>
        </p:spPr>
        <p:txBody>
          <a:bodyPr anchor="t">
            <a:noAutofit/>
          </a:bodyPr>
          <a:lstStyle/>
          <a:p>
            <a:r>
              <a:rPr lang="ru-RU" sz="2400" dirty="0">
                <a:solidFill>
                  <a:srgbClr val="002060"/>
                </a:solidFill>
                <a:latin typeface="Arial" panose="020B0604020202020204" pitchFamily="34" charset="0"/>
                <a:cs typeface="Arial" panose="020B0604020202020204" pitchFamily="34" charset="0"/>
              </a:rPr>
              <a:t>Инфекции имеют </a:t>
            </a:r>
            <a:endParaRPr lang="ru-RU" sz="2400" dirty="0" smtClean="0">
              <a:solidFill>
                <a:srgbClr val="002060"/>
              </a:solidFill>
              <a:latin typeface="Arial" panose="020B0604020202020204" pitchFamily="34" charset="0"/>
              <a:cs typeface="Arial" panose="020B0604020202020204" pitchFamily="34" charset="0"/>
            </a:endParaRPr>
          </a:p>
          <a:p>
            <a:pPr marL="0" indent="0">
              <a:buNone/>
            </a:pPr>
            <a:r>
              <a:rPr lang="ru-RU" sz="2400" dirty="0" smtClean="0">
                <a:solidFill>
                  <a:srgbClr val="002060"/>
                </a:solidFill>
                <a:latin typeface="Arial" panose="020B0604020202020204" pitchFamily="34" charset="0"/>
                <a:cs typeface="Arial" panose="020B0604020202020204" pitchFamily="34" charset="0"/>
              </a:rPr>
              <a:t>тенденцию </a:t>
            </a:r>
            <a:r>
              <a:rPr lang="ru-RU" sz="2400" dirty="0">
                <a:solidFill>
                  <a:srgbClr val="002060"/>
                </a:solidFill>
                <a:latin typeface="Arial" panose="020B0604020202020204" pitchFamily="34" charset="0"/>
                <a:cs typeface="Arial" panose="020B0604020202020204" pitchFamily="34" charset="0"/>
              </a:rPr>
              <a:t>возвращаться</a:t>
            </a:r>
          </a:p>
          <a:p>
            <a:r>
              <a:rPr lang="ru-RU" sz="2400" dirty="0" smtClean="0">
                <a:solidFill>
                  <a:srgbClr val="002060"/>
                </a:solidFill>
                <a:latin typeface="Arial" panose="020B0604020202020204" pitchFamily="34" charset="0"/>
                <a:cs typeface="Arial" panose="020B0604020202020204" pitchFamily="34" charset="0"/>
              </a:rPr>
              <a:t>Быстро </a:t>
            </a:r>
          </a:p>
          <a:p>
            <a:pPr marL="0" indent="0">
              <a:buNone/>
            </a:pPr>
            <a:r>
              <a:rPr lang="ru-RU" sz="2400" dirty="0" smtClean="0">
                <a:solidFill>
                  <a:srgbClr val="002060"/>
                </a:solidFill>
                <a:latin typeface="Arial" panose="020B0604020202020204" pitchFamily="34" charset="0"/>
                <a:cs typeface="Arial" panose="020B0604020202020204" pitchFamily="34" charset="0"/>
              </a:rPr>
              <a:t>распространяются среди</a:t>
            </a:r>
          </a:p>
          <a:p>
            <a:pPr marL="0" indent="0">
              <a:buNone/>
            </a:pPr>
            <a:r>
              <a:rPr lang="ru-RU" sz="2400" dirty="0" smtClean="0">
                <a:solidFill>
                  <a:srgbClr val="002060"/>
                </a:solidFill>
                <a:latin typeface="Arial" panose="020B0604020202020204" pitchFamily="34" charset="0"/>
                <a:cs typeface="Arial" panose="020B0604020202020204" pitchFamily="34" charset="0"/>
              </a:rPr>
              <a:t> </a:t>
            </a:r>
            <a:r>
              <a:rPr lang="ru-RU" sz="2400" dirty="0">
                <a:solidFill>
                  <a:srgbClr val="002060"/>
                </a:solidFill>
                <a:latin typeface="Arial" panose="020B0604020202020204" pitchFamily="34" charset="0"/>
                <a:cs typeface="Arial" panose="020B0604020202020204" pitchFamily="34" charset="0"/>
              </a:rPr>
              <a:t>восприимчивого населения</a:t>
            </a:r>
          </a:p>
          <a:p>
            <a:r>
              <a:rPr lang="ru-RU" sz="2400" dirty="0" smtClean="0">
                <a:solidFill>
                  <a:srgbClr val="002060"/>
                </a:solidFill>
                <a:latin typeface="Arial" panose="020B0604020202020204" pitchFamily="34" charset="0"/>
                <a:cs typeface="Arial" panose="020B0604020202020204" pitchFamily="34" charset="0"/>
              </a:rPr>
              <a:t>Не </a:t>
            </a:r>
            <a:r>
              <a:rPr lang="ru-RU" sz="2400" dirty="0">
                <a:solidFill>
                  <a:srgbClr val="002060"/>
                </a:solidFill>
                <a:latin typeface="Arial" panose="020B0604020202020204" pitchFamily="34" charset="0"/>
                <a:cs typeface="Arial" panose="020B0604020202020204" pitchFamily="34" charset="0"/>
              </a:rPr>
              <a:t>привитые/не болевшие</a:t>
            </a:r>
          </a:p>
        </p:txBody>
      </p:sp>
      <p:pic>
        <p:nvPicPr>
          <p:cNvPr id="6" name="Рисунок 5"/>
          <p:cNvPicPr>
            <a:picLocks noChangeAspect="1"/>
          </p:cNvPicPr>
          <p:nvPr/>
        </p:nvPicPr>
        <p:blipFill>
          <a:blip r:embed="rId3"/>
          <a:stretch>
            <a:fillRect/>
          </a:stretch>
        </p:blipFill>
        <p:spPr>
          <a:xfrm>
            <a:off x="22575" y="0"/>
            <a:ext cx="6937521" cy="6858000"/>
          </a:xfrm>
          <a:prstGeom prst="rect">
            <a:avLst/>
          </a:prstGeom>
        </p:spPr>
      </p:pic>
      <p:pic>
        <p:nvPicPr>
          <p:cNvPr id="4" name="Рисунок 3"/>
          <p:cNvPicPr>
            <a:picLocks noChangeAspect="1"/>
          </p:cNvPicPr>
          <p:nvPr/>
        </p:nvPicPr>
        <p:blipFill>
          <a:blip r:embed="rId4"/>
          <a:stretch>
            <a:fillRect/>
          </a:stretch>
        </p:blipFill>
        <p:spPr>
          <a:xfrm>
            <a:off x="10880211" y="0"/>
            <a:ext cx="1188823" cy="1188823"/>
          </a:xfrm>
          <a:prstGeom prst="rect">
            <a:avLst/>
          </a:prstGeom>
        </p:spPr>
      </p:pic>
    </p:spTree>
    <p:extLst>
      <p:ext uri="{BB962C8B-B14F-4D97-AF65-F5344CB8AC3E}">
        <p14:creationId xmlns:p14="http://schemas.microsoft.com/office/powerpoint/2010/main" val="958436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64469" y="53303"/>
            <a:ext cx="1192213"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336" y="81012"/>
            <a:ext cx="925513"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611023" y="1700808"/>
            <a:ext cx="8178204" cy="1815882"/>
          </a:xfrm>
          <a:prstGeom prst="rect">
            <a:avLst/>
          </a:prstGeom>
        </p:spPr>
        <p:txBody>
          <a:bodyPr wrap="square">
            <a:spAutoFit/>
          </a:bodyPr>
          <a:lstStyle/>
          <a:p>
            <a:pPr marL="457200" indent="-457200">
              <a:buFont typeface="Arial" panose="020B0604020202020204" pitchFamily="34" charset="0"/>
              <a:buChar char="•"/>
            </a:pPr>
            <a:r>
              <a:rPr lang="ru-RU" sz="2800" dirty="0" smtClean="0">
                <a:solidFill>
                  <a:srgbClr val="002060"/>
                </a:solidFill>
                <a:latin typeface="Arial" panose="020B0604020202020204" pitchFamily="34" charset="0"/>
                <a:cs typeface="Arial" panose="020B0604020202020204" pitchFamily="34" charset="0"/>
              </a:rPr>
              <a:t>Высоко </a:t>
            </a:r>
            <a:r>
              <a:rPr lang="ru-RU" sz="2800" dirty="0">
                <a:solidFill>
                  <a:srgbClr val="002060"/>
                </a:solidFill>
                <a:latin typeface="Arial" panose="020B0604020202020204" pitchFamily="34" charset="0"/>
                <a:cs typeface="Arial" panose="020B0604020202020204" pitchFamily="34" charset="0"/>
              </a:rPr>
              <a:t>контагиозных (заразных) </a:t>
            </a:r>
          </a:p>
          <a:p>
            <a:pPr marL="457200" indent="-457200">
              <a:buFont typeface="Arial" panose="020B0604020202020204" pitchFamily="34" charset="0"/>
              <a:buChar char="•"/>
            </a:pPr>
            <a:r>
              <a:rPr lang="ru-RU" sz="2800" dirty="0" err="1" smtClean="0">
                <a:solidFill>
                  <a:srgbClr val="002060"/>
                </a:solidFill>
                <a:latin typeface="Arial" panose="020B0604020202020204" pitchFamily="34" charset="0"/>
                <a:cs typeface="Arial" panose="020B0604020202020204" pitchFamily="34" charset="0"/>
              </a:rPr>
              <a:t>Инвалидизирующих</a:t>
            </a:r>
            <a:r>
              <a:rPr lang="ru-RU" sz="2800" dirty="0" smtClean="0">
                <a:solidFill>
                  <a:srgbClr val="002060"/>
                </a:solidFill>
                <a:latin typeface="Arial" panose="020B0604020202020204" pitchFamily="34" charset="0"/>
                <a:cs typeface="Arial" panose="020B0604020202020204" pitchFamily="34" charset="0"/>
              </a:rPr>
              <a:t> </a:t>
            </a:r>
            <a:r>
              <a:rPr lang="ru-RU" sz="2800" dirty="0">
                <a:solidFill>
                  <a:srgbClr val="002060"/>
                </a:solidFill>
                <a:latin typeface="Arial" panose="020B0604020202020204" pitchFamily="34" charset="0"/>
                <a:cs typeface="Arial" panose="020B0604020202020204" pitchFamily="34" charset="0"/>
              </a:rPr>
              <a:t>и приводящих к смерти </a:t>
            </a:r>
          </a:p>
          <a:p>
            <a:pPr marL="457200" indent="-457200">
              <a:buFont typeface="Arial" panose="020B0604020202020204" pitchFamily="34" charset="0"/>
              <a:buChar char="•"/>
            </a:pPr>
            <a:r>
              <a:rPr lang="ru-RU" sz="2800" dirty="0" smtClean="0">
                <a:solidFill>
                  <a:srgbClr val="002060"/>
                </a:solidFill>
                <a:latin typeface="Arial" panose="020B0604020202020204" pitchFamily="34" charset="0"/>
                <a:cs typeface="Arial" panose="020B0604020202020204" pitchFamily="34" charset="0"/>
              </a:rPr>
              <a:t>Нет </a:t>
            </a:r>
            <a:r>
              <a:rPr lang="ru-RU" sz="2800" dirty="0">
                <a:solidFill>
                  <a:srgbClr val="002060"/>
                </a:solidFill>
                <a:latin typeface="Arial" panose="020B0604020202020204" pitchFamily="34" charset="0"/>
                <a:cs typeface="Arial" panose="020B0604020202020204" pitchFamily="34" charset="0"/>
              </a:rPr>
              <a:t>эффективной терапии </a:t>
            </a:r>
          </a:p>
          <a:p>
            <a:pPr marL="457200" indent="-457200">
              <a:buFont typeface="Arial" panose="020B0604020202020204" pitchFamily="34" charset="0"/>
              <a:buChar char="•"/>
            </a:pPr>
            <a:r>
              <a:rPr lang="ru-RU" sz="2800" dirty="0" smtClean="0">
                <a:solidFill>
                  <a:srgbClr val="002060"/>
                </a:solidFill>
                <a:latin typeface="Arial" panose="020B0604020202020204" pitchFamily="34" charset="0"/>
                <a:cs typeface="Arial" panose="020B0604020202020204" pitchFamily="34" charset="0"/>
              </a:rPr>
              <a:t>Нет </a:t>
            </a:r>
            <a:r>
              <a:rPr lang="ru-RU" sz="2800" dirty="0">
                <a:solidFill>
                  <a:srgbClr val="002060"/>
                </a:solidFill>
                <a:latin typeface="Arial" panose="020B0604020202020204" pitchFamily="34" charset="0"/>
                <a:cs typeface="Arial" panose="020B0604020202020204" pitchFamily="34" charset="0"/>
              </a:rPr>
              <a:t>других средств предупреждения </a:t>
            </a:r>
          </a:p>
        </p:txBody>
      </p:sp>
      <p:sp>
        <p:nvSpPr>
          <p:cNvPr id="13" name="TextBox 12"/>
          <p:cNvSpPr txBox="1"/>
          <p:nvPr/>
        </p:nvSpPr>
        <p:spPr>
          <a:xfrm>
            <a:off x="2495600" y="117792"/>
            <a:ext cx="7705379" cy="1323439"/>
          </a:xfrm>
          <a:prstGeom prst="rect">
            <a:avLst/>
          </a:prstGeom>
          <a:noFill/>
        </p:spPr>
        <p:txBody>
          <a:bodyPr wrap="none" rtlCol="0">
            <a:spAutoFit/>
          </a:bodyPr>
          <a:lstStyle/>
          <a:p>
            <a:r>
              <a:rPr lang="ru-RU" sz="4000" b="1" i="1" dirty="0" smtClean="0">
                <a:solidFill>
                  <a:srgbClr val="002060"/>
                </a:solidFill>
                <a:latin typeface="Arial" panose="020B0604020202020204" pitchFamily="34" charset="0"/>
                <a:cs typeface="Arial" panose="020B0604020202020204" pitchFamily="34" charset="0"/>
              </a:rPr>
              <a:t>От </a:t>
            </a:r>
            <a:r>
              <a:rPr lang="ru-RU" sz="4000" b="1" i="1" dirty="0">
                <a:solidFill>
                  <a:srgbClr val="002060"/>
                </a:solidFill>
                <a:latin typeface="Arial" panose="020B0604020202020204" pitchFamily="34" charset="0"/>
                <a:cs typeface="Arial" panose="020B0604020202020204" pitchFamily="34" charset="0"/>
              </a:rPr>
              <a:t>каких инфекций делают </a:t>
            </a:r>
            <a:endParaRPr lang="ru-RU" sz="4000" b="1" i="1" dirty="0" smtClean="0">
              <a:solidFill>
                <a:srgbClr val="002060"/>
              </a:solidFill>
              <a:latin typeface="Arial" panose="020B0604020202020204" pitchFamily="34" charset="0"/>
              <a:cs typeface="Arial" panose="020B0604020202020204" pitchFamily="34" charset="0"/>
            </a:endParaRPr>
          </a:p>
          <a:p>
            <a:r>
              <a:rPr lang="ru-RU" sz="4000" b="1" i="1" dirty="0" smtClean="0">
                <a:solidFill>
                  <a:srgbClr val="002060"/>
                </a:solidFill>
                <a:latin typeface="Arial" panose="020B0604020202020204" pitchFamily="34" charset="0"/>
                <a:cs typeface="Arial" panose="020B0604020202020204" pitchFamily="34" charset="0"/>
              </a:rPr>
              <a:t>прививки</a:t>
            </a:r>
            <a:r>
              <a:rPr lang="ru-RU" sz="4000" b="1" i="1" dirty="0">
                <a:solidFill>
                  <a:srgbClr val="002060"/>
                </a:solidFill>
                <a:latin typeface="Arial" panose="020B0604020202020204" pitchFamily="34" charset="0"/>
                <a:cs typeface="Arial" panose="020B0604020202020204" pitchFamily="34" charset="0"/>
              </a:rPr>
              <a:t>? </a:t>
            </a:r>
          </a:p>
        </p:txBody>
      </p:sp>
      <p:pic>
        <p:nvPicPr>
          <p:cNvPr id="14" name="Рисунок 13"/>
          <p:cNvPicPr>
            <a:picLocks noChangeAspect="1"/>
          </p:cNvPicPr>
          <p:nvPr/>
        </p:nvPicPr>
        <p:blipFill>
          <a:blip r:embed="rId5"/>
          <a:stretch>
            <a:fillRect/>
          </a:stretch>
        </p:blipFill>
        <p:spPr>
          <a:xfrm>
            <a:off x="1748442" y="3870890"/>
            <a:ext cx="4039524" cy="2298333"/>
          </a:xfrm>
          <a:prstGeom prst="rect">
            <a:avLst/>
          </a:prstGeom>
        </p:spPr>
      </p:pic>
      <p:pic>
        <p:nvPicPr>
          <p:cNvPr id="15" name="Рисунок 14"/>
          <p:cNvPicPr>
            <a:picLocks noChangeAspect="1"/>
          </p:cNvPicPr>
          <p:nvPr/>
        </p:nvPicPr>
        <p:blipFill>
          <a:blip r:embed="rId6"/>
          <a:stretch>
            <a:fillRect/>
          </a:stretch>
        </p:blipFill>
        <p:spPr>
          <a:xfrm>
            <a:off x="272611" y="4653136"/>
            <a:ext cx="1997706" cy="2032483"/>
          </a:xfrm>
          <a:prstGeom prst="rect">
            <a:avLst/>
          </a:prstGeom>
        </p:spPr>
      </p:pic>
      <p:pic>
        <p:nvPicPr>
          <p:cNvPr id="16" name="Рисунок 15"/>
          <p:cNvPicPr>
            <a:picLocks noChangeAspect="1"/>
          </p:cNvPicPr>
          <p:nvPr/>
        </p:nvPicPr>
        <p:blipFill>
          <a:blip r:embed="rId7"/>
          <a:stretch>
            <a:fillRect/>
          </a:stretch>
        </p:blipFill>
        <p:spPr>
          <a:xfrm>
            <a:off x="8711831" y="1478012"/>
            <a:ext cx="2978295" cy="5045412"/>
          </a:xfrm>
          <a:prstGeom prst="rect">
            <a:avLst/>
          </a:prstGeom>
        </p:spPr>
      </p:pic>
      <p:pic>
        <p:nvPicPr>
          <p:cNvPr id="17" name="Рисунок 16"/>
          <p:cNvPicPr>
            <a:picLocks noChangeAspect="1"/>
          </p:cNvPicPr>
          <p:nvPr/>
        </p:nvPicPr>
        <p:blipFill>
          <a:blip r:embed="rId8"/>
          <a:stretch>
            <a:fillRect/>
          </a:stretch>
        </p:blipFill>
        <p:spPr>
          <a:xfrm>
            <a:off x="5951984" y="3516690"/>
            <a:ext cx="2431811" cy="2231530"/>
          </a:xfrm>
          <a:prstGeom prst="rect">
            <a:avLst/>
          </a:prstGeom>
        </p:spPr>
      </p:pic>
    </p:spTree>
    <p:extLst>
      <p:ext uri="{BB962C8B-B14F-4D97-AF65-F5344CB8AC3E}">
        <p14:creationId xmlns:p14="http://schemas.microsoft.com/office/powerpoint/2010/main" val="30530634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336" y="81012"/>
            <a:ext cx="925513"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bwMode="auto">
          <a:xfrm>
            <a:off x="2063552" y="104593"/>
            <a:ext cx="8226425" cy="71755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000" b="1" i="0" u="none" strike="noStrike" kern="0" cap="none" spc="0" normalizeH="0" baseline="0" noProof="0" dirty="0" smtClean="0">
                <a:ln>
                  <a:noFill/>
                </a:ln>
                <a:solidFill>
                  <a:srgbClr val="002060"/>
                </a:solidFill>
                <a:effectLst/>
                <a:uLnTx/>
                <a:uFillTx/>
                <a:latin typeface="Arial"/>
                <a:ea typeface="+mj-ea"/>
                <a:cs typeface="+mj-cs"/>
              </a:rPr>
              <a:t>Что такое прививки</a:t>
            </a:r>
          </a:p>
        </p:txBody>
      </p:sp>
      <p:sp>
        <p:nvSpPr>
          <p:cNvPr id="11" name="Rectangle 3"/>
          <p:cNvSpPr txBox="1">
            <a:spLocks noChangeArrowheads="1"/>
          </p:cNvSpPr>
          <p:nvPr/>
        </p:nvSpPr>
        <p:spPr bwMode="auto">
          <a:xfrm>
            <a:off x="1066031" y="822143"/>
            <a:ext cx="11090651" cy="5832813"/>
          </a:xfrm>
          <a:prstGeom prst="rect">
            <a:avLst/>
          </a:prstGeom>
          <a:solidFill>
            <a:schemeClr val="tx1"/>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115000"/>
              <a:buFont typeface="Wingdings" panose="05000000000000000000"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115000"/>
              <a:buFont typeface="Wingdings" panose="05000000000000000000"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0" marR="0" lvl="0" indent="0" algn="l" defTabSz="914400" rtl="0" eaLnBrk="1" fontAlgn="base" latinLnBrk="0" hangingPunct="1">
              <a:lnSpc>
                <a:spcPct val="80000"/>
              </a:lnSpc>
              <a:spcBef>
                <a:spcPct val="20000"/>
              </a:spcBef>
              <a:spcAft>
                <a:spcPct val="0"/>
              </a:spcAft>
              <a:buClr>
                <a:srgbClr val="CCECFF"/>
              </a:buClr>
              <a:buSzPct val="115000"/>
              <a:buFont typeface="Wingdings" panose="05000000000000000000" pitchFamily="2" charset="2"/>
              <a:buNone/>
              <a:tabLst/>
              <a:defRPr/>
            </a:pPr>
            <a:r>
              <a:rPr kumimoji="0" lang="ru-RU" sz="2400" b="1" i="0" u="none" strike="noStrike" kern="0" cap="none" spc="0" normalizeH="0" baseline="0" noProof="0" dirty="0" smtClean="0">
                <a:ln>
                  <a:noFill/>
                </a:ln>
                <a:solidFill>
                  <a:srgbClr val="002060"/>
                </a:solidFill>
                <a:effectLst/>
                <a:uLnTx/>
                <a:uFillTx/>
                <a:latin typeface="Arial"/>
                <a:ea typeface="+mn-ea"/>
                <a:cs typeface="+mn-cs"/>
              </a:rPr>
              <a:t>Что такое прививки </a:t>
            </a:r>
            <a:r>
              <a:rPr kumimoji="0" lang="ru-RU" sz="2100" b="1" i="0" u="none" strike="noStrike" kern="0" cap="none" spc="0" normalizeH="0" baseline="0" noProof="0" dirty="0" smtClean="0">
                <a:ln>
                  <a:noFill/>
                </a:ln>
                <a:solidFill>
                  <a:srgbClr val="002060"/>
                </a:solidFill>
                <a:effectLst/>
                <a:uLnTx/>
                <a:uFillTx/>
                <a:latin typeface="Arial"/>
                <a:ea typeface="+mn-ea"/>
                <a:cs typeface="+mn-cs"/>
              </a:rPr>
              <a:t>знают практически все современные родители.  </a:t>
            </a:r>
          </a:p>
          <a:p>
            <a:pPr marL="0" marR="0" lvl="0" indent="0" algn="l" defTabSz="914400" rtl="0" eaLnBrk="1" fontAlgn="base" latinLnBrk="0" hangingPunct="1">
              <a:lnSpc>
                <a:spcPct val="80000"/>
              </a:lnSpc>
              <a:spcBef>
                <a:spcPct val="20000"/>
              </a:spcBef>
              <a:spcAft>
                <a:spcPct val="0"/>
              </a:spcAft>
              <a:buClr>
                <a:srgbClr val="CCECFF"/>
              </a:buClr>
              <a:buSzPct val="115000"/>
              <a:buFont typeface="Wingdings" panose="05000000000000000000" pitchFamily="2" charset="2"/>
              <a:buNone/>
              <a:tabLst/>
              <a:defRPr/>
            </a:pPr>
            <a:endParaRPr kumimoji="0" lang="ru-RU" sz="800" b="1" i="0" u="none" strike="noStrike" kern="0" cap="none" spc="0" normalizeH="0" baseline="0" noProof="0" dirty="0" smtClean="0">
              <a:ln>
                <a:noFill/>
              </a:ln>
              <a:solidFill>
                <a:srgbClr val="002060"/>
              </a:solidFill>
              <a:effectLst/>
              <a:uLnTx/>
              <a:uFillTx/>
              <a:latin typeface="Arial"/>
              <a:ea typeface="+mn-ea"/>
              <a:cs typeface="+mn-cs"/>
            </a:endParaRPr>
          </a:p>
          <a:p>
            <a:pPr marL="0" marR="0" lvl="0" indent="0" algn="l" defTabSz="914400" rtl="0" eaLnBrk="1" fontAlgn="base" latinLnBrk="0" hangingPunct="1">
              <a:lnSpc>
                <a:spcPct val="80000"/>
              </a:lnSpc>
              <a:spcBef>
                <a:spcPct val="20000"/>
              </a:spcBef>
              <a:spcAft>
                <a:spcPct val="0"/>
              </a:spcAft>
              <a:buClr>
                <a:srgbClr val="CCECFF"/>
              </a:buClr>
              <a:buSzPct val="115000"/>
              <a:buFont typeface="Wingdings" panose="05000000000000000000" pitchFamily="2" charset="2"/>
              <a:buNone/>
              <a:tabLst/>
              <a:defRPr/>
            </a:pPr>
            <a:r>
              <a:rPr kumimoji="0" lang="ru-RU" sz="2100" b="1" i="0" u="none" strike="noStrike" kern="0" cap="none" spc="0" normalizeH="0" baseline="0" noProof="0" dirty="0" smtClean="0">
                <a:ln>
                  <a:noFill/>
                </a:ln>
                <a:solidFill>
                  <a:srgbClr val="002060"/>
                </a:solidFill>
                <a:effectLst/>
                <a:uLnTx/>
                <a:uFillTx/>
                <a:latin typeface="Arial"/>
                <a:ea typeface="+mn-ea"/>
                <a:cs typeface="+mn-cs"/>
              </a:rPr>
              <a:t>Они вряд ли смогли бы спокойно отнестись к тому, что их ребенок:</a:t>
            </a:r>
          </a:p>
          <a:p>
            <a:pPr marL="0" marR="0" lvl="0" indent="0" algn="l" defTabSz="914400" rtl="0" eaLnBrk="1" fontAlgn="base" latinLnBrk="0" hangingPunct="1">
              <a:lnSpc>
                <a:spcPct val="80000"/>
              </a:lnSpc>
              <a:spcBef>
                <a:spcPct val="20000"/>
              </a:spcBef>
              <a:spcAft>
                <a:spcPct val="0"/>
              </a:spcAft>
              <a:buClr>
                <a:srgbClr val="CCECFF"/>
              </a:buClr>
              <a:buSzPct val="115000"/>
              <a:buFont typeface="Wingdings" panose="05000000000000000000" pitchFamily="2" charset="2"/>
              <a:buNone/>
              <a:tabLst/>
              <a:defRPr/>
            </a:pPr>
            <a:endParaRPr kumimoji="0" lang="ru-RU" sz="800" b="1" i="0" u="none" strike="noStrike" kern="0" cap="none" spc="0" normalizeH="0" baseline="0" noProof="0" dirty="0" smtClean="0">
              <a:ln>
                <a:noFill/>
              </a:ln>
              <a:solidFill>
                <a:srgbClr val="002060"/>
              </a:solidFill>
              <a:effectLst/>
              <a:uLnTx/>
              <a:uFillTx/>
              <a:latin typeface="Arial"/>
              <a:ea typeface="+mn-ea"/>
              <a:cs typeface="+mn-cs"/>
            </a:endParaRPr>
          </a:p>
          <a:p>
            <a:pPr marL="0" marR="0" lvl="0" indent="0" algn="l" defTabSz="914400" rtl="0" eaLnBrk="1" fontAlgn="base" latinLnBrk="0" hangingPunct="1">
              <a:spcBef>
                <a:spcPct val="20000"/>
              </a:spcBef>
              <a:spcAft>
                <a:spcPct val="0"/>
              </a:spcAft>
              <a:buClr>
                <a:srgbClr val="CCECFF"/>
              </a:buClr>
              <a:buSzPct val="115000"/>
              <a:buFont typeface="Wingdings" panose="05000000000000000000" pitchFamily="2" charset="2"/>
              <a:buNone/>
              <a:tabLst/>
              <a:defRPr/>
            </a:pPr>
            <a:r>
              <a:rPr kumimoji="0" lang="ru-RU" sz="2100" b="1" i="0" u="none" strike="noStrike" kern="0" cap="none" spc="0" normalizeH="0" baseline="0" noProof="0" dirty="0" smtClean="0">
                <a:ln>
                  <a:noFill/>
                </a:ln>
                <a:solidFill>
                  <a:srgbClr val="002060"/>
                </a:solidFill>
                <a:effectLst/>
                <a:uLnTx/>
                <a:uFillTx/>
                <a:latin typeface="Arial"/>
                <a:ea typeface="+mn-ea"/>
                <a:cs typeface="+mn-cs"/>
              </a:rPr>
              <a:t>- </a:t>
            </a:r>
            <a:r>
              <a:rPr kumimoji="0" lang="ru-RU" sz="2100" b="1" i="1" u="none" strike="noStrike" kern="0" cap="none" spc="0" normalizeH="0" baseline="0" noProof="0" dirty="0" smtClean="0">
                <a:ln>
                  <a:noFill/>
                </a:ln>
                <a:solidFill>
                  <a:srgbClr val="002060"/>
                </a:solidFill>
                <a:effectLst/>
                <a:uLnTx/>
                <a:uFillTx/>
                <a:latin typeface="Arial"/>
                <a:ea typeface="+mn-ea"/>
                <a:cs typeface="+mn-cs"/>
              </a:rPr>
              <a:t>обязательно переболеет корью и будет подвергаться 1% риска умереть от нее;</a:t>
            </a:r>
          </a:p>
          <a:p>
            <a:pPr marL="0" marR="0" lvl="0" indent="0" algn="l" defTabSz="914400" rtl="0" eaLnBrk="1" fontAlgn="base" latinLnBrk="0" hangingPunct="1">
              <a:spcBef>
                <a:spcPct val="20000"/>
              </a:spcBef>
              <a:spcAft>
                <a:spcPct val="0"/>
              </a:spcAft>
              <a:buClr>
                <a:srgbClr val="CCECFF"/>
              </a:buClr>
              <a:buSzPct val="115000"/>
              <a:buFont typeface="Wingdings" panose="05000000000000000000" pitchFamily="2" charset="2"/>
              <a:buNone/>
              <a:tabLst/>
              <a:defRPr/>
            </a:pPr>
            <a:r>
              <a:rPr kumimoji="0" lang="ru-RU" sz="2100" b="1" i="1" u="none" strike="noStrike" kern="0" cap="none" spc="0" normalizeH="0" baseline="0" noProof="0" dirty="0" smtClean="0">
                <a:ln>
                  <a:noFill/>
                </a:ln>
                <a:solidFill>
                  <a:srgbClr val="002060"/>
                </a:solidFill>
                <a:effectLst/>
                <a:uLnTx/>
                <a:uFillTx/>
                <a:latin typeface="Arial"/>
                <a:ea typeface="+mn-ea"/>
                <a:cs typeface="+mn-cs"/>
              </a:rPr>
              <a:t>- будет мучительно кашлять в течение 1-2 месяцев во время заболевания коклюшем;</a:t>
            </a:r>
          </a:p>
          <a:p>
            <a:pPr marL="0" marR="0" lvl="0" indent="0" algn="l" defTabSz="914400" rtl="0" eaLnBrk="1" fontAlgn="base" latinLnBrk="0" hangingPunct="1">
              <a:spcBef>
                <a:spcPct val="20000"/>
              </a:spcBef>
              <a:spcAft>
                <a:spcPct val="0"/>
              </a:spcAft>
              <a:buClr>
                <a:srgbClr val="CCECFF"/>
              </a:buClr>
              <a:buSzPct val="115000"/>
              <a:buFont typeface="Wingdings" panose="05000000000000000000" pitchFamily="2" charset="2"/>
              <a:buNone/>
              <a:tabLst/>
              <a:defRPr/>
            </a:pPr>
            <a:r>
              <a:rPr kumimoji="0" lang="ru-RU" sz="2100" b="1" i="1" u="none" strike="noStrike" kern="0" cap="none" spc="0" normalizeH="0" baseline="0" noProof="0" dirty="0" smtClean="0">
                <a:ln>
                  <a:noFill/>
                </a:ln>
                <a:solidFill>
                  <a:srgbClr val="002060"/>
                </a:solidFill>
                <a:effectLst/>
                <a:uLnTx/>
                <a:uFillTx/>
                <a:latin typeface="Arial"/>
                <a:ea typeface="+mn-ea"/>
                <a:cs typeface="+mn-cs"/>
              </a:rPr>
              <a:t>- имеет 10-20% шансов заболеть дифтерией, от которой умирает каждый десятый;</a:t>
            </a:r>
          </a:p>
          <a:p>
            <a:pPr marL="0" marR="0" lvl="0" indent="0" algn="l" defTabSz="914400" rtl="0" eaLnBrk="1" fontAlgn="base" latinLnBrk="0" hangingPunct="1">
              <a:spcBef>
                <a:spcPct val="20000"/>
              </a:spcBef>
              <a:spcAft>
                <a:spcPct val="0"/>
              </a:spcAft>
              <a:buClr>
                <a:srgbClr val="CCECFF"/>
              </a:buClr>
              <a:buSzPct val="115000"/>
              <a:buFont typeface="Wingdings" panose="05000000000000000000" pitchFamily="2" charset="2"/>
              <a:buNone/>
              <a:tabLst/>
              <a:defRPr/>
            </a:pPr>
            <a:r>
              <a:rPr kumimoji="0" lang="ru-RU" sz="2100" b="1" i="1" u="none" strike="noStrike" kern="0" cap="none" spc="0" normalizeH="0" baseline="0" noProof="0" dirty="0" smtClean="0">
                <a:ln>
                  <a:noFill/>
                </a:ln>
                <a:solidFill>
                  <a:srgbClr val="002060"/>
                </a:solidFill>
                <a:effectLst/>
                <a:uLnTx/>
                <a:uFillTx/>
                <a:latin typeface="Arial"/>
                <a:ea typeface="+mn-ea"/>
                <a:cs typeface="+mn-cs"/>
              </a:rPr>
              <a:t>- рискует остаться на всю жизнь калекой после перенесенного полиомиелита;</a:t>
            </a:r>
          </a:p>
          <a:p>
            <a:pPr marL="0" marR="0" lvl="0" indent="0" algn="l" defTabSz="914400" rtl="0" eaLnBrk="1" fontAlgn="base" latinLnBrk="0" hangingPunct="1">
              <a:spcBef>
                <a:spcPct val="20000"/>
              </a:spcBef>
              <a:spcAft>
                <a:spcPct val="0"/>
              </a:spcAft>
              <a:buClr>
                <a:srgbClr val="CCECFF"/>
              </a:buClr>
              <a:buSzPct val="115000"/>
              <a:buFont typeface="Wingdings" panose="05000000000000000000" pitchFamily="2" charset="2"/>
              <a:buNone/>
              <a:tabLst/>
              <a:defRPr/>
            </a:pPr>
            <a:r>
              <a:rPr kumimoji="0" lang="ru-RU" sz="2100" b="1" i="1" u="none" strike="noStrike" kern="0" cap="none" spc="0" normalizeH="0" baseline="0" noProof="0" dirty="0" smtClean="0">
                <a:ln>
                  <a:noFill/>
                </a:ln>
                <a:solidFill>
                  <a:srgbClr val="002060"/>
                </a:solidFill>
                <a:effectLst/>
                <a:uLnTx/>
                <a:uFillTx/>
                <a:latin typeface="Arial"/>
                <a:ea typeface="+mn-ea"/>
                <a:cs typeface="+mn-cs"/>
              </a:rPr>
              <a:t>- не будет защищен от туберкулеза, который не знает различий между бедным и</a:t>
            </a:r>
            <a:r>
              <a:rPr kumimoji="0" lang="en-US" sz="2100" b="1" i="1" u="none" strike="noStrike" kern="0" cap="none" spc="0" normalizeH="0" baseline="0" noProof="0" dirty="0" smtClean="0">
                <a:ln>
                  <a:noFill/>
                </a:ln>
                <a:solidFill>
                  <a:srgbClr val="002060"/>
                </a:solidFill>
                <a:effectLst/>
                <a:uLnTx/>
                <a:uFillTx/>
                <a:latin typeface="Arial"/>
                <a:ea typeface="+mn-ea"/>
                <a:cs typeface="+mn-cs"/>
              </a:rPr>
              <a:t> </a:t>
            </a:r>
            <a:r>
              <a:rPr kumimoji="0" lang="ru-RU" sz="2100" b="1" i="1" u="none" strike="noStrike" kern="0" cap="none" spc="0" normalizeH="0" baseline="0" noProof="0" dirty="0" smtClean="0">
                <a:ln>
                  <a:noFill/>
                </a:ln>
                <a:solidFill>
                  <a:srgbClr val="002060"/>
                </a:solidFill>
                <a:effectLst/>
                <a:uLnTx/>
                <a:uFillTx/>
                <a:latin typeface="Arial"/>
                <a:ea typeface="+mn-ea"/>
                <a:cs typeface="+mn-cs"/>
              </a:rPr>
              <a:t>богатым;</a:t>
            </a:r>
          </a:p>
          <a:p>
            <a:pPr marL="0" marR="0" lvl="0" indent="0" algn="l" defTabSz="914400" rtl="0" eaLnBrk="1" fontAlgn="base" latinLnBrk="0" hangingPunct="1">
              <a:spcBef>
                <a:spcPct val="20000"/>
              </a:spcBef>
              <a:spcAft>
                <a:spcPct val="0"/>
              </a:spcAft>
              <a:buClr>
                <a:srgbClr val="CCECFF"/>
              </a:buClr>
              <a:buSzPct val="115000"/>
              <a:buFont typeface="Wingdings" panose="05000000000000000000" pitchFamily="2" charset="2"/>
              <a:buNone/>
              <a:tabLst/>
              <a:defRPr/>
            </a:pPr>
            <a:r>
              <a:rPr kumimoji="0" lang="ru-RU" sz="2100" b="1" i="1" u="none" strike="noStrike" kern="0" cap="none" spc="0" normalizeH="0" baseline="0" noProof="0" dirty="0" smtClean="0">
                <a:ln>
                  <a:noFill/>
                </a:ln>
                <a:solidFill>
                  <a:srgbClr val="002060"/>
                </a:solidFill>
                <a:effectLst/>
                <a:uLnTx/>
                <a:uFillTx/>
                <a:latin typeface="Arial"/>
                <a:ea typeface="+mn-ea"/>
                <a:cs typeface="+mn-cs"/>
              </a:rPr>
              <a:t>- перенесет «свинку» и, возможно, станет из-за этого бесплодным;</a:t>
            </a:r>
          </a:p>
          <a:p>
            <a:pPr marL="0" marR="0" lvl="0" indent="0" algn="l" defTabSz="914400" rtl="0" eaLnBrk="1" fontAlgn="base" latinLnBrk="0" hangingPunct="1">
              <a:spcBef>
                <a:spcPct val="20000"/>
              </a:spcBef>
              <a:spcAft>
                <a:spcPct val="0"/>
              </a:spcAft>
              <a:buClr>
                <a:srgbClr val="CCECFF"/>
              </a:buClr>
              <a:buSzPct val="115000"/>
              <a:buFont typeface="Wingdings" panose="05000000000000000000" pitchFamily="2" charset="2"/>
              <a:buNone/>
              <a:tabLst/>
              <a:defRPr/>
            </a:pPr>
            <a:r>
              <a:rPr kumimoji="0" lang="ru-RU" sz="2100" b="1" i="1" u="none" strike="noStrike" kern="0" cap="none" spc="0" normalizeH="0" baseline="0" noProof="0" dirty="0" smtClean="0">
                <a:ln>
                  <a:noFill/>
                </a:ln>
                <a:solidFill>
                  <a:srgbClr val="002060"/>
                </a:solidFill>
                <a:effectLst/>
                <a:uLnTx/>
                <a:uFillTx/>
                <a:latin typeface="Arial"/>
                <a:ea typeface="+mn-ea"/>
                <a:cs typeface="+mn-cs"/>
              </a:rPr>
              <a:t>- будет вынужден после каждой травмы</a:t>
            </a:r>
            <a:r>
              <a:rPr kumimoji="0" lang="en-US" sz="2100" b="1" i="1" u="none" strike="noStrike" kern="0" cap="none" spc="0" normalizeH="0" baseline="0" noProof="0" dirty="0" smtClean="0">
                <a:ln>
                  <a:noFill/>
                </a:ln>
                <a:solidFill>
                  <a:srgbClr val="002060"/>
                </a:solidFill>
                <a:effectLst/>
                <a:uLnTx/>
                <a:uFillTx/>
                <a:latin typeface="Arial"/>
                <a:ea typeface="+mn-ea"/>
                <a:cs typeface="+mn-cs"/>
              </a:rPr>
              <a:t> </a:t>
            </a:r>
            <a:r>
              <a:rPr kumimoji="0" lang="ru-RU" sz="2100" b="1" i="1" u="none" strike="noStrike" kern="0" cap="none" spc="0" normalizeH="0" baseline="0" noProof="0" dirty="0" smtClean="0">
                <a:ln>
                  <a:noFill/>
                </a:ln>
                <a:solidFill>
                  <a:srgbClr val="002060"/>
                </a:solidFill>
                <a:effectLst/>
                <a:uLnTx/>
                <a:uFillTx/>
                <a:latin typeface="Arial"/>
                <a:ea typeface="+mn-ea"/>
                <a:cs typeface="+mn-cs"/>
              </a:rPr>
              <a:t>-</a:t>
            </a:r>
            <a:r>
              <a:rPr kumimoji="0" lang="en-US" sz="2100" b="1" i="1" u="none" strike="noStrike" kern="0" cap="none" spc="0" normalizeH="0" baseline="0" noProof="0" dirty="0" smtClean="0">
                <a:ln>
                  <a:noFill/>
                </a:ln>
                <a:solidFill>
                  <a:srgbClr val="002060"/>
                </a:solidFill>
                <a:effectLst/>
                <a:uLnTx/>
                <a:uFillTx/>
                <a:latin typeface="Arial"/>
                <a:ea typeface="+mn-ea"/>
                <a:cs typeface="+mn-cs"/>
              </a:rPr>
              <a:t> </a:t>
            </a:r>
            <a:r>
              <a:rPr kumimoji="0" lang="ru-RU" sz="2100" b="1" i="1" u="none" strike="noStrike" kern="0" cap="none" spc="0" normalizeH="0" baseline="0" noProof="0" dirty="0" smtClean="0">
                <a:ln>
                  <a:noFill/>
                </a:ln>
                <a:solidFill>
                  <a:srgbClr val="002060"/>
                </a:solidFill>
                <a:effectLst/>
                <a:uLnTx/>
                <a:uFillTx/>
                <a:latin typeface="Arial"/>
                <a:ea typeface="+mn-ea"/>
                <a:cs typeface="+mn-cs"/>
              </a:rPr>
              <a:t>получать противостолбнячную сыворотку, что чревато развитием анафилактического шока или других аллергических реакций</a:t>
            </a:r>
            <a:r>
              <a:rPr lang="ru-RU" sz="2100" b="1" kern="0" dirty="0">
                <a:solidFill>
                  <a:srgbClr val="002060"/>
                </a:solidFill>
                <a:latin typeface="Arial"/>
              </a:rPr>
              <a:t>.</a:t>
            </a:r>
            <a:endParaRPr kumimoji="0" lang="ru-RU" sz="2100" b="1" i="0" u="none" strike="noStrike" kern="0" cap="none" spc="0" normalizeH="0" baseline="0" noProof="0" dirty="0" smtClean="0">
              <a:ln>
                <a:noFill/>
              </a:ln>
              <a:solidFill>
                <a:srgbClr val="002060"/>
              </a:solidFill>
              <a:effectLst>
                <a:outerShdw blurRad="38100" dist="38100" dir="2700000" algn="tl">
                  <a:srgbClr val="000000"/>
                </a:outerShdw>
              </a:effectLst>
              <a:uLnTx/>
              <a:uFillTx/>
              <a:latin typeface="Arial"/>
              <a:ea typeface="+mn-ea"/>
              <a:cs typeface="+mn-cs"/>
            </a:endParaRPr>
          </a:p>
          <a:p>
            <a:pPr marL="0" marR="0" lvl="0" indent="0" algn="l" defTabSz="914400" rtl="0" eaLnBrk="1" fontAlgn="base" latinLnBrk="0" hangingPunct="1">
              <a:lnSpc>
                <a:spcPct val="80000"/>
              </a:lnSpc>
              <a:spcBef>
                <a:spcPct val="20000"/>
              </a:spcBef>
              <a:spcAft>
                <a:spcPct val="0"/>
              </a:spcAft>
              <a:buClr>
                <a:srgbClr val="CCECFF"/>
              </a:buClr>
              <a:buSzPct val="115000"/>
              <a:buFont typeface="Wingdings" panose="05000000000000000000" pitchFamily="2" charset="2"/>
              <a:buNone/>
              <a:tabLst/>
              <a:defRPr/>
            </a:pPr>
            <a:endParaRPr kumimoji="0" lang="ru-RU" sz="2100" b="1" i="0" u="none" strike="noStrike" kern="0" cap="none" spc="0" normalizeH="0" baseline="0" noProof="0" dirty="0" smtClean="0">
              <a:ln>
                <a:noFill/>
              </a:ln>
              <a:solidFill>
                <a:srgbClr val="002060"/>
              </a:solidFill>
              <a:effectLst>
                <a:outerShdw blurRad="38100" dist="38100" dir="2700000" algn="tl">
                  <a:srgbClr val="000000"/>
                </a:outerShdw>
              </a:effectLst>
              <a:uLnTx/>
              <a:uFillTx/>
              <a:latin typeface="Arial"/>
              <a:ea typeface="+mn-ea"/>
              <a:cs typeface="+mn-cs"/>
            </a:endParaRPr>
          </a:p>
        </p:txBody>
      </p:sp>
      <p:pic>
        <p:nvPicPr>
          <p:cNvPr id="7" name="Рисунок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64469" y="53303"/>
            <a:ext cx="1192213"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54473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64469" y="53303"/>
            <a:ext cx="1192213"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336" y="81012"/>
            <a:ext cx="925513"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Картинки по запросу &quot;национальный календарь профилактических прививок 2019 презинтация&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4849" y="49519"/>
            <a:ext cx="9919620" cy="6793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8133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8976320" y="2492896"/>
            <a:ext cx="2376264" cy="2343014"/>
            <a:chOff x="5707709" y="1514739"/>
            <a:chExt cx="2572971" cy="2389187"/>
          </a:xfrm>
          <a:solidFill>
            <a:schemeClr val="accent5"/>
          </a:solidFill>
          <a:effectLst>
            <a:outerShdw blurRad="50800" dist="38100" algn="l" rotWithShape="0">
              <a:schemeClr val="accent6">
                <a:lumMod val="60000"/>
                <a:lumOff val="40000"/>
                <a:alpha val="40000"/>
              </a:schemeClr>
            </a:outerShdw>
          </a:effectLst>
        </p:grpSpPr>
        <p:sp>
          <p:nvSpPr>
            <p:cNvPr id="10" name="Овал 9"/>
            <p:cNvSpPr/>
            <p:nvPr/>
          </p:nvSpPr>
          <p:spPr>
            <a:xfrm>
              <a:off x="5736431" y="1514739"/>
              <a:ext cx="2389187" cy="2389187"/>
            </a:xfrm>
            <a:prstGeom prst="ellipse">
              <a:avLst/>
            </a:prstGeom>
            <a:grpFill/>
            <a:scene3d>
              <a:camera prst="orthographicFront"/>
              <a:lightRig rig="threePt" dir="t"/>
            </a:scene3d>
            <a:sp3d prstMaterial="dkEdge">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1" name="Овал 4"/>
            <p:cNvSpPr txBox="1"/>
            <p:nvPr/>
          </p:nvSpPr>
          <p:spPr>
            <a:xfrm>
              <a:off x="5707709" y="1916725"/>
              <a:ext cx="2572971" cy="1689410"/>
            </a:xfrm>
            <a:prstGeom prst="rect">
              <a:avLst/>
            </a:prstGeom>
            <a:noFill/>
            <a:scene3d>
              <a:camera prst="orthographicFront"/>
              <a:lightRig rig="threePt" dir="t"/>
            </a:scene3d>
            <a:sp3d prstMaterial="dkEdge">
              <a:bevelT/>
            </a:sp3d>
          </p:spPr>
          <p:style>
            <a:lnRef idx="0">
              <a:scrgbClr r="0" g="0" b="0"/>
            </a:lnRef>
            <a:fillRef idx="0">
              <a:scrgbClr r="0" g="0" b="0"/>
            </a:fillRef>
            <a:effectRef idx="0">
              <a:scrgbClr r="0" g="0" b="0"/>
            </a:effectRef>
            <a:fontRef idx="minor">
              <a:schemeClr val="tx1"/>
            </a:fontRef>
          </p:style>
          <p:txBody>
            <a:bodyPr spcFirstLastPara="0" vert="horz" wrap="square" lIns="131485" tIns="82550" rIns="131485" bIns="82550" numCol="1" spcCol="1270" anchor="ctr" anchorCtr="0">
              <a:noAutofit/>
            </a:bodyPr>
            <a:lstStyle/>
            <a:p>
              <a:pPr lvl="0" algn="ctr" defTabSz="2889250">
                <a:lnSpc>
                  <a:spcPct val="90000"/>
                </a:lnSpc>
                <a:spcBef>
                  <a:spcPct val="0"/>
                </a:spcBef>
                <a:spcAft>
                  <a:spcPct val="35000"/>
                </a:spcAft>
              </a:pPr>
              <a:r>
                <a:rPr lang="ru-RU" b="1" i="1" kern="1200" dirty="0" smtClean="0">
                  <a:latin typeface="Arial" panose="020B0604020202020204" pitchFamily="34" charset="0"/>
                  <a:cs typeface="Arial" panose="020B0604020202020204" pitchFamily="34" charset="0"/>
                </a:rPr>
                <a:t>12</a:t>
              </a:r>
            </a:p>
            <a:p>
              <a:pPr lvl="0" algn="ctr" defTabSz="2889250">
                <a:lnSpc>
                  <a:spcPct val="90000"/>
                </a:lnSpc>
                <a:spcBef>
                  <a:spcPct val="0"/>
                </a:spcBef>
                <a:spcAft>
                  <a:spcPct val="35000"/>
                </a:spcAft>
              </a:pPr>
              <a:r>
                <a:rPr lang="ru-RU" b="1" i="1" dirty="0" smtClean="0">
                  <a:latin typeface="Arial" panose="020B0604020202020204" pitchFamily="34" charset="0"/>
                  <a:cs typeface="Arial" panose="020B0604020202020204" pitchFamily="34" charset="0"/>
                </a:rPr>
                <a:t>Великобритания</a:t>
              </a:r>
              <a:r>
                <a:rPr lang="ru-RU" dirty="0" smtClean="0">
                  <a:latin typeface="Arial" panose="020B0604020202020204" pitchFamily="34" charset="0"/>
                  <a:cs typeface="Arial" panose="020B0604020202020204" pitchFamily="34" charset="0"/>
                </a:rPr>
                <a:t> </a:t>
              </a:r>
              <a:endParaRPr lang="ru-RU" kern="1200" dirty="0">
                <a:latin typeface="Arial" panose="020B0604020202020204" pitchFamily="34" charset="0"/>
                <a:cs typeface="Arial" panose="020B0604020202020204" pitchFamily="34" charset="0"/>
              </a:endParaRPr>
            </a:p>
          </p:txBody>
        </p:sp>
      </p:grpSp>
      <p:graphicFrame>
        <p:nvGraphicFramePr>
          <p:cNvPr id="8" name="Схема 7"/>
          <p:cNvGraphicFramePr/>
          <p:nvPr>
            <p:extLst>
              <p:ext uri="{D42A27DB-BD31-4B8C-83A1-F6EECF244321}">
                <p14:modId xmlns:p14="http://schemas.microsoft.com/office/powerpoint/2010/main" val="1646486024"/>
              </p:ext>
            </p:extLst>
          </p:nvPr>
        </p:nvGraphicFramePr>
        <p:xfrm>
          <a:off x="434697" y="917938"/>
          <a:ext cx="892899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1574014" y="53788"/>
            <a:ext cx="9361040" cy="1938992"/>
          </a:xfrm>
          <a:prstGeom prst="rect">
            <a:avLst/>
          </a:prstGeom>
          <a:noFill/>
        </p:spPr>
        <p:txBody>
          <a:bodyPr wrap="square" rtlCol="0">
            <a:spAutoFit/>
          </a:bodyPr>
          <a:lstStyle/>
          <a:p>
            <a:r>
              <a:rPr lang="ru-RU" sz="4000" dirty="0" smtClean="0">
                <a:solidFill>
                  <a:srgbClr val="002060"/>
                </a:solidFill>
                <a:latin typeface="Arial" panose="020B0604020202020204" pitchFamily="34" charset="0"/>
                <a:cs typeface="Arial" panose="020B0604020202020204" pitchFamily="34" charset="0"/>
              </a:rPr>
              <a:t>Число </a:t>
            </a:r>
            <a:r>
              <a:rPr lang="ru-RU" sz="4000" dirty="0">
                <a:solidFill>
                  <a:srgbClr val="002060"/>
                </a:solidFill>
                <a:latin typeface="Arial" panose="020B0604020202020204" pitchFamily="34" charset="0"/>
                <a:cs typeface="Arial" panose="020B0604020202020204" pitchFamily="34" charset="0"/>
              </a:rPr>
              <a:t>болезней, </a:t>
            </a:r>
            <a:r>
              <a:rPr lang="ru-RU" sz="4000" dirty="0" smtClean="0">
                <a:solidFill>
                  <a:srgbClr val="002060"/>
                </a:solidFill>
                <a:latin typeface="Arial" panose="020B0604020202020204" pitchFamily="34" charset="0"/>
                <a:cs typeface="Arial" panose="020B0604020202020204" pitchFamily="34" charset="0"/>
              </a:rPr>
              <a:t>включённых</a:t>
            </a:r>
          </a:p>
          <a:p>
            <a:r>
              <a:rPr lang="ru-RU" sz="4000" dirty="0" smtClean="0">
                <a:solidFill>
                  <a:srgbClr val="002060"/>
                </a:solidFill>
                <a:latin typeface="Arial" panose="020B0604020202020204" pitchFamily="34" charset="0"/>
                <a:cs typeface="Arial" panose="020B0604020202020204" pitchFamily="34" charset="0"/>
              </a:rPr>
              <a:t> </a:t>
            </a:r>
            <a:r>
              <a:rPr lang="ru-RU" sz="4000" dirty="0">
                <a:solidFill>
                  <a:srgbClr val="002060"/>
                </a:solidFill>
                <a:latin typeface="Arial" panose="020B0604020202020204" pitchFamily="34" charset="0"/>
                <a:cs typeface="Arial" panose="020B0604020202020204" pitchFamily="34" charset="0"/>
              </a:rPr>
              <a:t>в Национальные календари прививок </a:t>
            </a:r>
            <a:endParaRPr lang="ru-RU" sz="4000" dirty="0" smtClean="0">
              <a:solidFill>
                <a:srgbClr val="002060"/>
              </a:solidFill>
              <a:latin typeface="Arial" panose="020B0604020202020204" pitchFamily="34" charset="0"/>
              <a:cs typeface="Arial" panose="020B0604020202020204" pitchFamily="34" charset="0"/>
            </a:endParaRPr>
          </a:p>
          <a:p>
            <a:r>
              <a:rPr lang="ru-RU" sz="4000" dirty="0" smtClean="0">
                <a:solidFill>
                  <a:srgbClr val="002060"/>
                </a:solidFill>
                <a:latin typeface="Arial" panose="020B0604020202020204" pitchFamily="34" charset="0"/>
                <a:cs typeface="Arial" panose="020B0604020202020204" pitchFamily="34" charset="0"/>
              </a:rPr>
              <a:t>                                          разных </a:t>
            </a:r>
            <a:r>
              <a:rPr lang="ru-RU" sz="4000" dirty="0">
                <a:solidFill>
                  <a:srgbClr val="002060"/>
                </a:solidFill>
                <a:latin typeface="Arial" panose="020B0604020202020204" pitchFamily="34" charset="0"/>
                <a:cs typeface="Arial" panose="020B0604020202020204" pitchFamily="34" charset="0"/>
              </a:rPr>
              <a:t>стран </a:t>
            </a:r>
          </a:p>
        </p:txBody>
      </p:sp>
      <p:pic>
        <p:nvPicPr>
          <p:cNvPr id="13" name="Рисунок 12"/>
          <p:cNvPicPr>
            <a:picLocks noChangeAspect="1"/>
          </p:cNvPicPr>
          <p:nvPr/>
        </p:nvPicPr>
        <p:blipFill>
          <a:blip r:embed="rId8"/>
          <a:stretch>
            <a:fillRect/>
          </a:stretch>
        </p:blipFill>
        <p:spPr>
          <a:xfrm>
            <a:off x="10920536" y="53788"/>
            <a:ext cx="1188823" cy="1188823"/>
          </a:xfrm>
          <a:prstGeom prst="rect">
            <a:avLst/>
          </a:prstGeom>
        </p:spPr>
      </p:pic>
      <p:pic>
        <p:nvPicPr>
          <p:cNvPr id="14" name="Рисунок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7919" y="57546"/>
            <a:ext cx="925513" cy="118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Прямоугольник 14"/>
          <p:cNvSpPr/>
          <p:nvPr/>
        </p:nvSpPr>
        <p:spPr>
          <a:xfrm>
            <a:off x="520674" y="5020392"/>
            <a:ext cx="11479981" cy="1323439"/>
          </a:xfrm>
          <a:prstGeom prst="rect">
            <a:avLst/>
          </a:prstGeom>
        </p:spPr>
        <p:txBody>
          <a:bodyPr wrap="square">
            <a:spAutoFit/>
          </a:bodyPr>
          <a:lstStyle/>
          <a:p>
            <a:pPr marL="342900" indent="-342900">
              <a:buFont typeface="Arial" panose="020B0604020202020204" pitchFamily="34" charset="0"/>
              <a:buChar char="•"/>
            </a:pPr>
            <a:r>
              <a:rPr lang="ru-RU" sz="2000" dirty="0" smtClean="0">
                <a:latin typeface="Arial" panose="020B0604020202020204" pitchFamily="34" charset="0"/>
                <a:cs typeface="Arial" panose="020B0604020202020204" pitchFamily="34" charset="0"/>
              </a:rPr>
              <a:t>воздушно-капельные </a:t>
            </a:r>
            <a:r>
              <a:rPr lang="ru-RU" sz="2000" dirty="0">
                <a:latin typeface="Arial" panose="020B0604020202020204" pitchFamily="34" charset="0"/>
                <a:cs typeface="Arial" panose="020B0604020202020204" pitchFamily="34" charset="0"/>
              </a:rPr>
              <a:t>инфекции </a:t>
            </a:r>
            <a:r>
              <a:rPr lang="ru-RU" sz="2000" b="1" i="1" dirty="0">
                <a:latin typeface="Arial" panose="020B0604020202020204" pitchFamily="34" charset="0"/>
                <a:cs typeface="Arial" panose="020B0604020202020204" pitchFamily="34" charset="0"/>
              </a:rPr>
              <a:t>с высоким индексом </a:t>
            </a:r>
            <a:r>
              <a:rPr lang="ru-RU" sz="2000" b="1" i="1" dirty="0" err="1">
                <a:latin typeface="Arial" panose="020B0604020202020204" pitchFamily="34" charset="0"/>
                <a:cs typeface="Arial" panose="020B0604020202020204" pitchFamily="34" charset="0"/>
              </a:rPr>
              <a:t>контагиозности</a:t>
            </a:r>
            <a:r>
              <a:rPr lang="ru-RU" sz="2000" dirty="0">
                <a:latin typeface="Arial" panose="020B0604020202020204" pitchFamily="34" charset="0"/>
                <a:cs typeface="Arial" panose="020B0604020202020204" pitchFamily="34" charset="0"/>
              </a:rPr>
              <a:t>: корь, краснуха, эпидемический паротит, коклюш, дифтерия, грипп </a:t>
            </a:r>
          </a:p>
          <a:p>
            <a:pPr marL="342900" indent="-342900">
              <a:buFont typeface="Arial" panose="020B0604020202020204" pitchFamily="34" charset="0"/>
              <a:buChar char="•"/>
            </a:pPr>
            <a:r>
              <a:rPr lang="ru-RU" sz="2000" dirty="0" smtClean="0">
                <a:latin typeface="Arial" panose="020B0604020202020204" pitchFamily="34" charset="0"/>
                <a:cs typeface="Arial" panose="020B0604020202020204" pitchFamily="34" charset="0"/>
              </a:rPr>
              <a:t>инфекции</a:t>
            </a:r>
            <a:r>
              <a:rPr lang="ru-RU" sz="2000" dirty="0">
                <a:latin typeface="Arial" panose="020B0604020202020204" pitchFamily="34" charset="0"/>
                <a:cs typeface="Arial" panose="020B0604020202020204" pitchFamily="34" charset="0"/>
              </a:rPr>
              <a:t>, которые характеризуются </a:t>
            </a:r>
            <a:r>
              <a:rPr lang="ru-RU" sz="2000" b="1" i="1" dirty="0">
                <a:latin typeface="Arial" panose="020B0604020202020204" pitchFamily="34" charset="0"/>
                <a:cs typeface="Arial" panose="020B0604020202020204" pitchFamily="34" charset="0"/>
              </a:rPr>
              <a:t>тяжелым течением с высокой летальностью</a:t>
            </a:r>
            <a:r>
              <a:rPr lang="ru-RU" sz="2000" dirty="0">
                <a:latin typeface="Arial" panose="020B0604020202020204" pitchFamily="34" charset="0"/>
                <a:cs typeface="Arial" panose="020B0604020202020204" pitchFamily="34" charset="0"/>
              </a:rPr>
              <a:t>: туберкулез, гепатит В, дифтерия, столбняк, полиомиелит, гемофильная инфекция типа b </a:t>
            </a:r>
          </a:p>
        </p:txBody>
      </p:sp>
    </p:spTree>
    <p:extLst>
      <p:ext uri="{BB962C8B-B14F-4D97-AF65-F5344CB8AC3E}">
        <p14:creationId xmlns:p14="http://schemas.microsoft.com/office/powerpoint/2010/main" val="38216422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407" t="3" r="-2839" b="44063"/>
          <a:stretch/>
        </p:blipFill>
        <p:spPr>
          <a:xfrm>
            <a:off x="-208959" y="53303"/>
            <a:ext cx="8140571" cy="6688065"/>
          </a:xfrm>
        </p:spPr>
      </p:pic>
      <p:sp>
        <p:nvSpPr>
          <p:cNvPr id="5" name="Стрелка влево 4"/>
          <p:cNvSpPr/>
          <p:nvPr/>
        </p:nvSpPr>
        <p:spPr>
          <a:xfrm>
            <a:off x="7035120" y="5543538"/>
            <a:ext cx="5191620"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лево 7"/>
          <p:cNvSpPr/>
          <p:nvPr/>
        </p:nvSpPr>
        <p:spPr>
          <a:xfrm>
            <a:off x="7449682" y="6279053"/>
            <a:ext cx="400776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2" name="Группа 11"/>
          <p:cNvGrpSpPr/>
          <p:nvPr/>
        </p:nvGrpSpPr>
        <p:grpSpPr>
          <a:xfrm>
            <a:off x="7542277" y="2852936"/>
            <a:ext cx="4177377" cy="484632"/>
            <a:chOff x="8181610" y="2458933"/>
            <a:chExt cx="4177377" cy="484632"/>
          </a:xfrm>
        </p:grpSpPr>
        <p:sp>
          <p:nvSpPr>
            <p:cNvPr id="7" name="Стрелка влево 6"/>
            <p:cNvSpPr/>
            <p:nvPr/>
          </p:nvSpPr>
          <p:spPr>
            <a:xfrm>
              <a:off x="8181610" y="2458933"/>
              <a:ext cx="4010389"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8348598" y="2516583"/>
              <a:ext cx="4010389" cy="369332"/>
            </a:xfrm>
            <a:prstGeom prst="rect">
              <a:avLst/>
            </a:prstGeom>
            <a:noFill/>
          </p:spPr>
          <p:txBody>
            <a:bodyPr wrap="square" rtlCol="0">
              <a:spAutoFit/>
            </a:bodyPr>
            <a:lstStyle/>
            <a:p>
              <a:r>
                <a:rPr lang="ru-RU" dirty="0" smtClean="0"/>
                <a:t>Против рот вирусной инфекции</a:t>
              </a:r>
              <a:endParaRPr lang="ru-RU" dirty="0"/>
            </a:p>
          </p:txBody>
        </p:sp>
      </p:grpSp>
      <p:sp>
        <p:nvSpPr>
          <p:cNvPr id="10" name="TextBox 9"/>
          <p:cNvSpPr txBox="1"/>
          <p:nvPr/>
        </p:nvSpPr>
        <p:spPr>
          <a:xfrm>
            <a:off x="7268605" y="5608869"/>
            <a:ext cx="4557731" cy="369332"/>
          </a:xfrm>
          <a:prstGeom prst="rect">
            <a:avLst/>
          </a:prstGeom>
          <a:noFill/>
        </p:spPr>
        <p:txBody>
          <a:bodyPr wrap="square" rtlCol="0">
            <a:spAutoFit/>
          </a:bodyPr>
          <a:lstStyle/>
          <a:p>
            <a:r>
              <a:rPr lang="ru-RU" dirty="0" smtClean="0"/>
              <a:t>Против менингококковой  инфекции</a:t>
            </a:r>
            <a:endParaRPr lang="ru-RU" dirty="0"/>
          </a:p>
        </p:txBody>
      </p:sp>
      <p:sp>
        <p:nvSpPr>
          <p:cNvPr id="11" name="TextBox 10"/>
          <p:cNvSpPr txBox="1"/>
          <p:nvPr/>
        </p:nvSpPr>
        <p:spPr>
          <a:xfrm>
            <a:off x="7693985" y="6296188"/>
            <a:ext cx="2746265" cy="369332"/>
          </a:xfrm>
          <a:prstGeom prst="rect">
            <a:avLst/>
          </a:prstGeom>
          <a:noFill/>
        </p:spPr>
        <p:txBody>
          <a:bodyPr wrap="none" rtlCol="0">
            <a:spAutoFit/>
          </a:bodyPr>
          <a:lstStyle/>
          <a:p>
            <a:r>
              <a:rPr lang="ru-RU" dirty="0" smtClean="0"/>
              <a:t>Против ветряной оспы</a:t>
            </a:r>
            <a:endParaRPr lang="ru-RU" dirty="0"/>
          </a:p>
        </p:txBody>
      </p:sp>
      <p:pic>
        <p:nvPicPr>
          <p:cNvPr id="13" name="Рисунок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64469" y="53303"/>
            <a:ext cx="1192213"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12931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a:stretch>
            <a:fillRect/>
          </a:stretch>
        </p:blipFill>
        <p:spPr>
          <a:xfrm>
            <a:off x="92696" y="11482"/>
            <a:ext cx="920576" cy="1188823"/>
          </a:xfrm>
          <a:prstGeom prst="rect">
            <a:avLst/>
          </a:prstGeom>
        </p:spPr>
      </p:pic>
      <p:pic>
        <p:nvPicPr>
          <p:cNvPr id="15" name="Рисунок 14"/>
          <p:cNvPicPr>
            <a:picLocks noChangeAspect="1"/>
          </p:cNvPicPr>
          <p:nvPr/>
        </p:nvPicPr>
        <p:blipFill>
          <a:blip r:embed="rId3"/>
          <a:stretch>
            <a:fillRect/>
          </a:stretch>
        </p:blipFill>
        <p:spPr>
          <a:xfrm>
            <a:off x="11013876" y="-7196"/>
            <a:ext cx="1188823" cy="1188823"/>
          </a:xfrm>
          <a:prstGeom prst="rect">
            <a:avLst/>
          </a:prstGeom>
        </p:spPr>
      </p:pic>
      <p:pic>
        <p:nvPicPr>
          <p:cNvPr id="4" name="Рисунок 3"/>
          <p:cNvPicPr>
            <a:picLocks noChangeAspect="1"/>
          </p:cNvPicPr>
          <p:nvPr/>
        </p:nvPicPr>
        <p:blipFill rotWithShape="1">
          <a:blip r:embed="rId4">
            <a:extLst>
              <a:ext uri="{28A0092B-C50C-407E-A947-70E740481C1C}">
                <a14:useLocalDpi xmlns:a14="http://schemas.microsoft.com/office/drawing/2010/main" val="0"/>
              </a:ext>
            </a:extLst>
          </a:blip>
          <a:srcRect l="1855" t="55649" r="-3053" b="-7412"/>
          <a:stretch/>
        </p:blipFill>
        <p:spPr>
          <a:xfrm>
            <a:off x="87288" y="1016194"/>
            <a:ext cx="9465096" cy="6570031"/>
          </a:xfrm>
          <a:prstGeom prst="rect">
            <a:avLst/>
          </a:prstGeom>
        </p:spPr>
      </p:pic>
      <p:sp>
        <p:nvSpPr>
          <p:cNvPr id="5" name="TextBox 4"/>
          <p:cNvSpPr txBox="1"/>
          <p:nvPr/>
        </p:nvSpPr>
        <p:spPr>
          <a:xfrm>
            <a:off x="2423592" y="226755"/>
            <a:ext cx="7406195" cy="523220"/>
          </a:xfrm>
          <a:prstGeom prst="rect">
            <a:avLst/>
          </a:prstGeom>
          <a:noFill/>
        </p:spPr>
        <p:txBody>
          <a:bodyPr wrap="none" rtlCol="0">
            <a:spAutoFit/>
          </a:bodyPr>
          <a:lstStyle/>
          <a:p>
            <a:r>
              <a:rPr lang="ru-RU" sz="2800" b="1" dirty="0" smtClean="0">
                <a:latin typeface="Arial" panose="020B0604020202020204" pitchFamily="34" charset="0"/>
                <a:cs typeface="Arial" panose="020B0604020202020204" pitchFamily="34" charset="0"/>
              </a:rPr>
              <a:t>Региональный календарь продолжение </a:t>
            </a:r>
            <a:endParaRPr lang="ru-RU" sz="2800" b="1" dirty="0">
              <a:latin typeface="Arial" panose="020B0604020202020204" pitchFamily="34" charset="0"/>
              <a:cs typeface="Arial" panose="020B0604020202020204" pitchFamily="34" charset="0"/>
            </a:endParaRPr>
          </a:p>
        </p:txBody>
      </p:sp>
      <p:grpSp>
        <p:nvGrpSpPr>
          <p:cNvPr id="6" name="Группа 5"/>
          <p:cNvGrpSpPr/>
          <p:nvPr/>
        </p:nvGrpSpPr>
        <p:grpSpPr>
          <a:xfrm>
            <a:off x="8832304" y="2132856"/>
            <a:ext cx="2664295" cy="504056"/>
            <a:chOff x="8181610" y="2458933"/>
            <a:chExt cx="4010389" cy="484632"/>
          </a:xfrm>
        </p:grpSpPr>
        <p:sp>
          <p:nvSpPr>
            <p:cNvPr id="7" name="Стрелка влево 6"/>
            <p:cNvSpPr/>
            <p:nvPr/>
          </p:nvSpPr>
          <p:spPr>
            <a:xfrm>
              <a:off x="8181610" y="2458933"/>
              <a:ext cx="4010389"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8348599" y="2516582"/>
              <a:ext cx="3843400" cy="426982"/>
            </a:xfrm>
            <a:prstGeom prst="rect">
              <a:avLst/>
            </a:prstGeom>
            <a:noFill/>
          </p:spPr>
          <p:txBody>
            <a:bodyPr wrap="square" rtlCol="0">
              <a:spAutoFit/>
            </a:bodyPr>
            <a:lstStyle/>
            <a:p>
              <a:r>
                <a:rPr lang="ru-RU" dirty="0" smtClean="0"/>
                <a:t>Против Гепатита А</a:t>
              </a:r>
              <a:endParaRPr lang="ru-RU" dirty="0"/>
            </a:p>
          </p:txBody>
        </p:sp>
      </p:grpSp>
      <p:grpSp>
        <p:nvGrpSpPr>
          <p:cNvPr id="9" name="Группа 8"/>
          <p:cNvGrpSpPr/>
          <p:nvPr/>
        </p:nvGrpSpPr>
        <p:grpSpPr>
          <a:xfrm>
            <a:off x="6834591" y="5157192"/>
            <a:ext cx="5368108" cy="484632"/>
            <a:chOff x="8181610" y="2458933"/>
            <a:chExt cx="4177377" cy="484632"/>
          </a:xfrm>
        </p:grpSpPr>
        <p:sp>
          <p:nvSpPr>
            <p:cNvPr id="10" name="Стрелка влево 9"/>
            <p:cNvSpPr/>
            <p:nvPr/>
          </p:nvSpPr>
          <p:spPr>
            <a:xfrm>
              <a:off x="8181610" y="2458933"/>
              <a:ext cx="4010389"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p:cNvSpPr txBox="1"/>
            <p:nvPr/>
          </p:nvSpPr>
          <p:spPr>
            <a:xfrm>
              <a:off x="8348598" y="2516583"/>
              <a:ext cx="4010389" cy="369332"/>
            </a:xfrm>
            <a:prstGeom prst="rect">
              <a:avLst/>
            </a:prstGeom>
            <a:noFill/>
          </p:spPr>
          <p:txBody>
            <a:bodyPr wrap="square" rtlCol="0">
              <a:spAutoFit/>
            </a:bodyPr>
            <a:lstStyle/>
            <a:p>
              <a:r>
                <a:rPr lang="ru-RU" dirty="0" smtClean="0"/>
                <a:t>Против </a:t>
              </a:r>
              <a:r>
                <a:rPr lang="ru-RU" dirty="0" err="1" smtClean="0"/>
                <a:t>папилломовирусной</a:t>
              </a:r>
              <a:r>
                <a:rPr lang="ru-RU" dirty="0" smtClean="0"/>
                <a:t> инфекции</a:t>
              </a:r>
              <a:endParaRPr lang="ru-RU" dirty="0"/>
            </a:p>
          </p:txBody>
        </p:sp>
      </p:grpSp>
      <p:grpSp>
        <p:nvGrpSpPr>
          <p:cNvPr id="12" name="Группа 11"/>
          <p:cNvGrpSpPr/>
          <p:nvPr/>
        </p:nvGrpSpPr>
        <p:grpSpPr>
          <a:xfrm>
            <a:off x="7049178" y="1041565"/>
            <a:ext cx="4502890" cy="705648"/>
            <a:chOff x="8035706" y="1181742"/>
            <a:chExt cx="4010389" cy="678456"/>
          </a:xfrm>
        </p:grpSpPr>
        <p:sp>
          <p:nvSpPr>
            <p:cNvPr id="13" name="Стрелка влево 12"/>
            <p:cNvSpPr/>
            <p:nvPr/>
          </p:nvSpPr>
          <p:spPr>
            <a:xfrm>
              <a:off x="8035706" y="1181742"/>
              <a:ext cx="4010389"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p:cNvSpPr txBox="1"/>
            <p:nvPr/>
          </p:nvSpPr>
          <p:spPr>
            <a:xfrm>
              <a:off x="8119201" y="1238774"/>
              <a:ext cx="3843400" cy="621424"/>
            </a:xfrm>
            <a:prstGeom prst="rect">
              <a:avLst/>
            </a:prstGeom>
            <a:noFill/>
          </p:spPr>
          <p:txBody>
            <a:bodyPr wrap="square" rtlCol="0">
              <a:spAutoFit/>
            </a:bodyPr>
            <a:lstStyle/>
            <a:p>
              <a:r>
                <a:rPr lang="ru-RU" dirty="0" smtClean="0"/>
                <a:t>Против Клещевого энцефалита</a:t>
              </a:r>
              <a:endParaRPr lang="ru-RU" dirty="0"/>
            </a:p>
          </p:txBody>
        </p:sp>
      </p:grpSp>
    </p:spTree>
    <p:extLst>
      <p:ext uri="{BB962C8B-B14F-4D97-AF65-F5344CB8AC3E}">
        <p14:creationId xmlns:p14="http://schemas.microsoft.com/office/powerpoint/2010/main" val="1198080337"/>
      </p:ext>
    </p:extLst>
  </p:cSld>
  <p:clrMapOvr>
    <a:masterClrMapping/>
  </p:clrMapOvr>
  <p:timing>
    <p:tnLst>
      <p:par>
        <p:cTn id="1" dur="indefinite" restart="never" nodeType="tmRoot"/>
      </p:par>
    </p:tnLst>
  </p:timing>
</p:sld>
</file>

<file path=ppt/theme/theme1.xml><?xml version="1.0" encoding="utf-8"?>
<a:theme xmlns:a="http://schemas.openxmlformats.org/drawingml/2006/main" name="Сектор">
  <a:themeElements>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Сектор">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1_Сектор">
  <a:themeElements>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Сектор">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themeOverride>
</file>

<file path=ppt/theme/themeOverride2.xml><?xml version="1.0" encoding="utf-8"?>
<a:themeOverride xmlns:a="http://schemas.openxmlformats.org/drawingml/2006/main">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themeOverride>
</file>

<file path=docProps/app.xml><?xml version="1.0" encoding="utf-8"?>
<Properties xmlns="http://schemas.openxmlformats.org/officeDocument/2006/extended-properties" xmlns:vt="http://schemas.openxmlformats.org/officeDocument/2006/docPropsVTypes">
  <Template/>
  <TotalTime>1190</TotalTime>
  <Words>5323</Words>
  <Application>Microsoft Office PowerPoint</Application>
  <PresentationFormat>Широкоэкранный</PresentationFormat>
  <Paragraphs>320</Paragraphs>
  <Slides>28</Slides>
  <Notes>20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2</vt:i4>
      </vt:variant>
      <vt:variant>
        <vt:lpstr>Заголовки слайдов</vt:lpstr>
      </vt:variant>
      <vt:variant>
        <vt:i4>28</vt:i4>
      </vt:variant>
    </vt:vector>
  </HeadingPairs>
  <TitlesOfParts>
    <vt:vector size="38" baseType="lpstr">
      <vt:lpstr>Arial</vt:lpstr>
      <vt:lpstr>Calibri</vt:lpstr>
      <vt:lpstr>Century Gothic</vt:lpstr>
      <vt:lpstr>Times New Roman</vt:lpstr>
      <vt:lpstr>Times#20New#20Roman</vt:lpstr>
      <vt:lpstr>TimesNewRomanPSMT</vt:lpstr>
      <vt:lpstr>Wingdings</vt:lpstr>
      <vt:lpstr>Wingdings 3</vt:lpstr>
      <vt:lpstr>Сектор</vt:lpstr>
      <vt:lpstr>1_Сектор</vt:lpstr>
      <vt:lpstr>Риски для здоровья детей при отказе от вакцинации</vt:lpstr>
      <vt:lpstr>Лучше болеть – или быть привитым? </vt:lpstr>
      <vt:lpstr>Эпидемии инфекций  — это пройденный  этап  в человеческой  истории?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 чем же состоит суть           профилактических прививок?</vt:lpstr>
      <vt:lpstr>Презентация PowerPoint</vt:lpstr>
      <vt:lpstr>От туберкулеза (БЦЖ) – 3-7 сутки  после рождения, 7 лет</vt:lpstr>
      <vt:lpstr>Прививку ребенку первого года жизни: может быть подождать? </vt:lpstr>
      <vt:lpstr>Часто ли после вакцинации развиваются осложнения?</vt:lpstr>
      <vt:lpstr>Состав вакцин</vt:lpstr>
      <vt:lpstr>Диагностическая туберкулиновая проба Манту и фенол</vt:lpstr>
      <vt:lpstr>Перед прививкой</vt:lpstr>
      <vt:lpstr>Вакцинация и права человека </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User_102</cp:lastModifiedBy>
  <cp:revision>89</cp:revision>
  <dcterms:created xsi:type="dcterms:W3CDTF">2019-10-06T12:33:03Z</dcterms:created>
  <dcterms:modified xsi:type="dcterms:W3CDTF">2019-10-24T06:04:38Z</dcterms:modified>
</cp:coreProperties>
</file>