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3682" y="236482"/>
            <a:ext cx="9774621" cy="186033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для родителей. 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Создала: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орякина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аталья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иколаевна </a:t>
            </a: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оспитатель МКДОУ д/с «им. 1 Мая»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4662" y="2924906"/>
            <a:ext cx="88759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Мультстудия</a:t>
            </a:r>
            <a:r>
              <a:rPr lang="ru-RU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детском саду как 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средство воспитания дошкольников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098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62"/>
            <a:ext cx="12191999" cy="1325563"/>
          </a:xfrm>
        </p:spPr>
        <p:txBody>
          <a:bodyPr>
            <a:normAutofit fontScale="90000"/>
          </a:bodyPr>
          <a:lstStyle/>
          <a:p>
            <a: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культурных практик </a:t>
            </a:r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дошкольника, </a:t>
            </a:r>
            <a: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средствами анимационного творчества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75153"/>
            <a:ext cx="11761074" cy="5454869"/>
          </a:xfrm>
        </p:spPr>
        <p:txBody>
          <a:bodyPr>
            <a:noAutofit/>
          </a:bodyPr>
          <a:lstStyle/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Коммуникативная деятельность </a:t>
            </a:r>
            <a:r>
              <a:rPr lang="ru-RU" dirty="0"/>
              <a:t>– освоение способов взаимодействия со взрослыми и сверстниками, организации коллективной деятельности; овладение языковой </a:t>
            </a:r>
            <a:r>
              <a:rPr lang="ru-RU" dirty="0" smtClean="0"/>
              <a:t>компетентностью</a:t>
            </a:r>
            <a:endParaRPr lang="ru-RU" dirty="0"/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Продуктивная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 </a:t>
            </a:r>
            <a:r>
              <a:rPr lang="ru-RU" dirty="0"/>
              <a:t>– овладение способами и техниками создания творческого </a:t>
            </a:r>
            <a:r>
              <a:rPr lang="ru-RU" dirty="0" smtClean="0"/>
              <a:t>продукта</a:t>
            </a:r>
            <a:endParaRPr lang="ru-RU" dirty="0"/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Познавательно-исследовательская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 </a:t>
            </a:r>
            <a:r>
              <a:rPr lang="ru-RU" dirty="0"/>
              <a:t>– развитие исследовательских, конструктивных умений, развитие интереса к познанию окружающего мира, истории и </a:t>
            </a:r>
            <a:r>
              <a:rPr lang="ru-RU" dirty="0" smtClean="0"/>
              <a:t>культуры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Игровая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 </a:t>
            </a:r>
            <a:r>
              <a:rPr lang="ru-RU" dirty="0"/>
              <a:t>– развитие игровых умений дошкольников (режиссерская игра)</a:t>
            </a:r>
          </a:p>
        </p:txBody>
      </p:sp>
    </p:spTree>
    <p:extLst>
      <p:ext uri="{BB962C8B-B14F-4D97-AF65-F5344CB8AC3E}">
        <p14:creationId xmlns:p14="http://schemas.microsoft.com/office/powerpoint/2010/main" val="210093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ct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Ожидаемые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результаты…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287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9211007"/>
              </p:ext>
            </p:extLst>
          </p:nvPr>
        </p:nvGraphicFramePr>
        <p:xfrm>
          <a:off x="867103" y="-45044"/>
          <a:ext cx="10694275" cy="6903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4275"/>
              </a:tblGrid>
              <a:tr h="340699">
                <a:tc>
                  <a:txBody>
                    <a:bodyPr/>
                    <a:lstStyle/>
                    <a:p>
                      <a:r>
                        <a:rPr lang="ru-RU" dirty="0" smtClean="0"/>
                        <a:t>Целевые ориентиры</a:t>
                      </a:r>
                      <a:endParaRPr lang="ru-RU" dirty="0"/>
                    </a:p>
                  </a:txBody>
                  <a:tcPr/>
                </a:tc>
              </a:tr>
              <a:tr h="596223">
                <a:tc>
                  <a:txBody>
                    <a:bodyPr/>
                    <a:lstStyle/>
                    <a:p>
                      <a:r>
                        <a:rPr lang="ru-RU" dirty="0" smtClean="0"/>
                        <a:t>Ребенок проявляет самостоятельность и активность в совместной деятельности по созданию мультфильма.</a:t>
                      </a:r>
                      <a:endParaRPr lang="ru-RU" dirty="0"/>
                    </a:p>
                  </a:txBody>
                  <a:tcPr/>
                </a:tc>
              </a:tr>
              <a:tr h="596223">
                <a:tc>
                  <a:txBody>
                    <a:bodyPr/>
                    <a:lstStyle/>
                    <a:p>
                      <a:r>
                        <a:rPr lang="ru-RU" dirty="0" smtClean="0"/>
                        <a:t>Ребенок эмоционально сопереживает героям мультфильма. Положительно настроен на совместную деятельность со взрослыми и сверстниками</a:t>
                      </a:r>
                      <a:endParaRPr lang="ru-RU" dirty="0"/>
                    </a:p>
                  </a:txBody>
                  <a:tcPr/>
                </a:tc>
              </a:tr>
              <a:tr h="851747">
                <a:tc>
                  <a:txBody>
                    <a:bodyPr/>
                    <a:lstStyle/>
                    <a:p>
                      <a:r>
                        <a:rPr lang="ru-RU" dirty="0" smtClean="0"/>
                        <a:t>Ребенок конструктивно взаимодействует со сверстниками</a:t>
                      </a:r>
                      <a:r>
                        <a:rPr lang="ru-RU" baseline="0" dirty="0" smtClean="0"/>
                        <a:t>. </a:t>
                      </a:r>
                      <a:r>
                        <a:rPr lang="ru-RU" dirty="0" smtClean="0"/>
                        <a:t>Способен выстраивать диалог со взрослым и сверстниками в процессе сочинения сценария мультфильма, использует  речь для построения высказываний. </a:t>
                      </a:r>
                      <a:endParaRPr lang="ru-RU" dirty="0"/>
                    </a:p>
                  </a:txBody>
                  <a:tcPr/>
                </a:tc>
              </a:tr>
              <a:tr h="851747">
                <a:tc>
                  <a:txBody>
                    <a:bodyPr/>
                    <a:lstStyle/>
                    <a:p>
                      <a:r>
                        <a:rPr lang="ru-RU" dirty="0" smtClean="0"/>
                        <a:t>Ребенок соблюдает правила игрового творческого взаимодействия, действует в соответствии с принятыми правилами  работы в </a:t>
                      </a:r>
                      <a:r>
                        <a:rPr lang="ru-RU" dirty="0" err="1" smtClean="0"/>
                        <a:t>мультстудии</a:t>
                      </a:r>
                      <a:r>
                        <a:rPr lang="ru-RU" dirty="0" smtClean="0"/>
                        <a:t>. В процессе общения со сверстниками и взрослыми использует этикетные формы общения.</a:t>
                      </a:r>
                      <a:endParaRPr lang="ru-RU" dirty="0"/>
                    </a:p>
                  </a:txBody>
                  <a:tcPr/>
                </a:tc>
              </a:tr>
              <a:tr h="851747">
                <a:tc>
                  <a:txBody>
                    <a:bodyPr/>
                    <a:lstStyle/>
                    <a:p>
                      <a:r>
                        <a:rPr lang="ru-RU" dirty="0" smtClean="0"/>
                        <a:t>Ребенок способен составить творческий рассказ по предложенной теме, из личного опыта. Проявляет творчество в продуктивной деятельности, владеет выразительными средствами речи (способен передать в речи настроение героя, его отношение к другим персонажами). </a:t>
                      </a:r>
                      <a:endParaRPr lang="ru-RU" dirty="0"/>
                    </a:p>
                  </a:txBody>
                  <a:tcPr/>
                </a:tc>
              </a:tr>
              <a:tr h="1873844">
                <a:tc>
                  <a:txBody>
                    <a:bodyPr/>
                    <a:lstStyle/>
                    <a:p>
                      <a:r>
                        <a:rPr lang="ru-RU" dirty="0" smtClean="0"/>
                        <a:t>Ребенок имеет начальные представления о процессе съемки мультфильма, о «хитростях» создания различных эффектов, имеет представления о профессиях взрослых-мультипликаторов, об истории появления мультфильмов. Умеет дать аргументированный ответ по поводу выразительных средств анимации. Проявляет склонность к экспериментированию с изобразительными материалами. Знает много литературных произведений. Владеет начальными навыками работы с внешними устройствами компьютера, необходимыми в работе над мультфильмом.</a:t>
                      </a:r>
                      <a:endParaRPr lang="ru-RU" dirty="0"/>
                    </a:p>
                  </a:txBody>
                  <a:tcPr/>
                </a:tc>
              </a:tr>
              <a:tr h="596223">
                <a:tc>
                  <a:txBody>
                    <a:bodyPr/>
                    <a:lstStyle/>
                    <a:p>
                      <a:r>
                        <a:rPr lang="ru-RU" dirty="0" smtClean="0"/>
                        <a:t>Ребенок владеет безопасными способами работы с компьютером, с ножницами и др. инструментами-помощниками в продуктивной деятельности.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626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828" y="82232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Анимация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- один из эффективных инструментов развития и воспитания ребенка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703" y="3247641"/>
            <a:ext cx="11506200" cy="435133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Специалисты </a:t>
            </a:r>
            <a:r>
              <a:rPr lang="ru-RU" sz="3600" dirty="0"/>
              <a:t>исследовали влияние мультфильмов на психику детей и подтвердили их развивающую, познавательную и воспитательную роль</a:t>
            </a:r>
          </a:p>
        </p:txBody>
      </p:sp>
    </p:spTree>
    <p:extLst>
      <p:ext uri="{BB962C8B-B14F-4D97-AF65-F5344CB8AC3E}">
        <p14:creationId xmlns:p14="http://schemas.microsoft.com/office/powerpoint/2010/main" val="304155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986" y="-12360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Мультфильмы способны: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87366"/>
            <a:ext cx="12192000" cy="5470633"/>
          </a:xfrm>
        </p:spPr>
        <p:txBody>
          <a:bodyPr>
            <a:normAutofit fontScale="47500" lnSpcReduction="20000"/>
          </a:bodyPr>
          <a:lstStyle/>
          <a:p>
            <a:r>
              <a:rPr lang="ru-RU" sz="4400" dirty="0" smtClean="0"/>
              <a:t>Развивать </a:t>
            </a:r>
            <a:r>
              <a:rPr lang="ru-RU" sz="4400" dirty="0"/>
              <a:t>речь. Слушая грамотную и красивую речь героев мультфильмов, дети пополняют свой лексический запас и могут в хорошем смысле удивить родителей некоторыми высказываниями и афоризмами</a:t>
            </a:r>
            <a:r>
              <a:rPr lang="ru-RU" sz="4400" dirty="0" smtClean="0"/>
              <a:t>.</a:t>
            </a:r>
          </a:p>
          <a:p>
            <a:endParaRPr lang="ru-RU" sz="4400" dirty="0"/>
          </a:p>
          <a:p>
            <a:r>
              <a:rPr lang="ru-RU" sz="4400" dirty="0" smtClean="0"/>
              <a:t>Развивать </a:t>
            </a:r>
            <a:r>
              <a:rPr lang="ru-RU" sz="4400" dirty="0"/>
              <a:t>мышление и память. Ребенок учится анализировать содержание мультика, сравнивать, обобщать, устанавливать причинно-следственные связи</a:t>
            </a:r>
            <a:r>
              <a:rPr lang="ru-RU" sz="4400" dirty="0" smtClean="0"/>
              <a:t>.</a:t>
            </a:r>
          </a:p>
          <a:p>
            <a:endParaRPr lang="ru-RU" sz="4400" dirty="0"/>
          </a:p>
          <a:p>
            <a:r>
              <a:rPr lang="ru-RU" sz="4400" dirty="0" smtClean="0"/>
              <a:t>Обучать</a:t>
            </a:r>
            <a:r>
              <a:rPr lang="ru-RU" sz="4400" dirty="0"/>
              <a:t>. Мультфильмы рассказывают об окружающем мире, с их помощью ребенок может научиться считать, читать, говорить на иностранном языке, изучать геометрические фигуры, цвета и получать различные энциклопедические знания. </a:t>
            </a:r>
            <a:endParaRPr lang="ru-RU" sz="4400" dirty="0" smtClean="0"/>
          </a:p>
          <a:p>
            <a:endParaRPr lang="ru-RU" sz="4400" dirty="0"/>
          </a:p>
          <a:p>
            <a:r>
              <a:rPr lang="ru-RU" sz="4400" dirty="0"/>
              <a:t> </a:t>
            </a:r>
            <a:r>
              <a:rPr lang="ru-RU" sz="4400" dirty="0" smtClean="0"/>
              <a:t>Развивать </a:t>
            </a:r>
            <a:r>
              <a:rPr lang="ru-RU" sz="4400" dirty="0"/>
              <a:t>творческие способности, воображение. Мультфильм питает фантазию ребенка, оставляет яркие впечатления и может стать источником для детского художественного и словесного творчества</a:t>
            </a:r>
            <a:r>
              <a:rPr lang="ru-RU" sz="4400" dirty="0" smtClean="0"/>
              <a:t>.</a:t>
            </a:r>
          </a:p>
          <a:p>
            <a:endParaRPr lang="ru-RU" sz="4400" dirty="0"/>
          </a:p>
          <a:p>
            <a:r>
              <a:rPr lang="ru-RU" sz="4400" dirty="0" smtClean="0"/>
              <a:t>Воспитывать</a:t>
            </a:r>
            <a:r>
              <a:rPr lang="ru-RU" sz="4400" dirty="0"/>
              <a:t>. Персонажи мультфильмов показывают детям разные возможности взаимодействия с миром, эталоны поведения (хорошего и плохого), формируют у них способность к </a:t>
            </a:r>
            <a:r>
              <a:rPr lang="ru-RU" sz="4400" dirty="0" err="1"/>
              <a:t>эмпатии</a:t>
            </a:r>
            <a:r>
              <a:rPr lang="ru-RU" sz="4400" dirty="0"/>
              <a:t> (сопереживанию), представления о добре и зле, учат справляться с трудностями и страхами.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98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297" y="44395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 все мультфильмы  одинаково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полезны…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626" y="1371598"/>
            <a:ext cx="6873768" cy="5155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434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6432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опасных мультфильмов: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03130"/>
            <a:ext cx="12076386" cy="487154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Слишком </a:t>
            </a:r>
            <a:r>
              <a:rPr lang="ru-RU" dirty="0"/>
              <a:t>яркие цвета. Кислотно яркие цвета и динамичные сцены со вспышками на экране перенасыщают психику детей. Если смотреть такие мультики вечером, то ребенок слишком </a:t>
            </a:r>
            <a:r>
              <a:rPr lang="ru-RU" dirty="0" err="1"/>
              <a:t>перевозбудится</a:t>
            </a:r>
            <a:r>
              <a:rPr lang="ru-RU" dirty="0"/>
              <a:t>, и родителям будет сложно уложить его спать. Кроме того, яркие мультфильмы могут негативно отразиться на зрении ребенка и даже спровоцировать у больных детей приступ </a:t>
            </a:r>
            <a:r>
              <a:rPr lang="ru-RU" dirty="0" smtClean="0"/>
              <a:t>эпилепсии</a:t>
            </a:r>
          </a:p>
          <a:p>
            <a:endParaRPr lang="ru-RU" dirty="0"/>
          </a:p>
          <a:p>
            <a:r>
              <a:rPr lang="ru-RU" dirty="0" smtClean="0"/>
              <a:t>Громкое </a:t>
            </a:r>
            <a:r>
              <a:rPr lang="ru-RU" dirty="0"/>
              <a:t>звуковое сопровождение. Резкие звуки, напряженная музыка оказывают угнетающее влияние на детскую психику, вызывают головную боль и повышенную тревожность.</a:t>
            </a:r>
          </a:p>
          <a:p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экране демонстрируется опасное для жизни поведение. Мультики, где персонажи «</a:t>
            </a:r>
            <a:r>
              <a:rPr lang="ru-RU" dirty="0" err="1"/>
              <a:t>лихачат</a:t>
            </a:r>
            <a:r>
              <a:rPr lang="ru-RU" dirty="0"/>
              <a:t>», прыгают с крыш, бегают по проезжей части, подвергают опасности свою жизнь, оказывают негативное влияние на инстинкт самосохранения у детей. Дошкольники склонны подражать любимым героям, и такие примеры могут обернуться травмами и страшной бедой для семьи.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5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248" y="867104"/>
            <a:ext cx="10975428" cy="538868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Присутствие сцен агрессии и насилия. Следует избегать мультфильмов, где герои проявляют повышенную агрессию по отношению друг к другу, постоянно дерутся, наносят вред окружающим, а также демонстрации атрибутов смерти (орудия убийств, кладбища, кровь, черепа). Ребенок после просмотра может проявить агрессию и жестокость в реальной жизни. «Ленор, маленькая мёртвая девочка»</a:t>
            </a:r>
          </a:p>
          <a:p>
            <a:endParaRPr lang="ru-RU" dirty="0"/>
          </a:p>
          <a:p>
            <a:r>
              <a:rPr lang="ru-RU" dirty="0"/>
              <a:t>Плохое (</a:t>
            </a:r>
            <a:r>
              <a:rPr lang="ru-RU" dirty="0" err="1"/>
              <a:t>девиантное</a:t>
            </a:r>
            <a:r>
              <a:rPr lang="ru-RU" dirty="0"/>
              <a:t>) поведение героев никак не наказывается, а иногда даже приветствуется. В мультике персонажи могут обижать, грабить, убивать и при этом не подвергаться осуждению и наказанию. У маленьких детей складывается представление о вседозволенности, разрушаются эталоны хорошего поведения, снимаются социальные запреты. Также следует избегать мультиков, в которых отсутствует четкая граница между добром и злом, где даже положительные герои могут совершить плохие поступки ради своих интересов.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6298"/>
            <a:ext cx="11892455" cy="1325563"/>
          </a:xfrm>
        </p:spPr>
        <p:txBody>
          <a:bodyPr>
            <a:normAutofit fontScale="90000"/>
          </a:bodyPr>
          <a:lstStyle/>
          <a:p>
            <a:r>
              <a:rPr lang="ru-RU" sz="4900" b="1" i="1" dirty="0"/>
              <a:t>НО ЕСТЬ «</a:t>
            </a:r>
            <a:r>
              <a:rPr lang="ru-RU" sz="4900" b="1" i="1" dirty="0" smtClean="0"/>
              <a:t>ПРАВИЛЬНЫЕ» МУЛЬТФИЛЬМЫ!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26" y="1166649"/>
            <a:ext cx="5379981" cy="4303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007" y="2176614"/>
            <a:ext cx="5504793" cy="4403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26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Итак…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4351338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3600" dirty="0" smtClean="0"/>
              <a:t>Анимация </a:t>
            </a:r>
            <a:r>
              <a:rPr lang="ru-RU" sz="3600" dirty="0"/>
              <a:t>– сильное средство влияния, его необходимо использовать в педагогически оправданных целях </a:t>
            </a:r>
            <a:endParaRPr lang="ru-RU" sz="3600" dirty="0" smtClean="0"/>
          </a:p>
          <a:p>
            <a:endParaRPr lang="ru-RU" sz="3600" dirty="0"/>
          </a:p>
          <a:p>
            <a:endParaRPr lang="ru-RU" sz="3600" dirty="0" smtClean="0"/>
          </a:p>
          <a:p>
            <a:r>
              <a:rPr lang="ru-RU" sz="3600" dirty="0" smtClean="0"/>
              <a:t>Анимационная </a:t>
            </a:r>
            <a:r>
              <a:rPr lang="ru-RU" sz="3600" dirty="0"/>
              <a:t>деятельность с детьми – необходимое условие организации образовательное деятельности в современном детском саду</a:t>
            </a:r>
          </a:p>
        </p:txBody>
      </p:sp>
    </p:spTree>
    <p:extLst>
      <p:ext uri="{BB962C8B-B14F-4D97-AF65-F5344CB8AC3E}">
        <p14:creationId xmlns:p14="http://schemas.microsoft.com/office/powerpoint/2010/main" val="367852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Преимущества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мультипликации: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8207" y="2251294"/>
            <a:ext cx="11019448" cy="4351338"/>
          </a:xfrm>
        </p:spPr>
        <p:txBody>
          <a:bodyPr/>
          <a:lstStyle/>
          <a:p>
            <a:r>
              <a:rPr lang="ru-RU" sz="3600" dirty="0" err="1" smtClean="0"/>
              <a:t>Деятельностный</a:t>
            </a:r>
            <a:r>
              <a:rPr lang="ru-RU" sz="3600" dirty="0" smtClean="0"/>
              <a:t> </a:t>
            </a:r>
            <a:r>
              <a:rPr lang="ru-RU" sz="3600" dirty="0"/>
              <a:t>подход </a:t>
            </a:r>
            <a:endParaRPr lang="ru-RU" sz="3600" dirty="0" smtClean="0"/>
          </a:p>
          <a:p>
            <a:endParaRPr lang="ru-RU" sz="3600" dirty="0"/>
          </a:p>
          <a:p>
            <a:r>
              <a:rPr lang="ru-RU" sz="3600" dirty="0" smtClean="0"/>
              <a:t>Целостное </a:t>
            </a:r>
            <a:r>
              <a:rPr lang="ru-RU" sz="3600" dirty="0"/>
              <a:t>развитие </a:t>
            </a:r>
            <a:r>
              <a:rPr lang="ru-RU" sz="3600" dirty="0" smtClean="0"/>
              <a:t>ребенка-дошкольника</a:t>
            </a:r>
          </a:p>
          <a:p>
            <a:endParaRPr lang="ru-RU" sz="3600" dirty="0"/>
          </a:p>
          <a:p>
            <a:r>
              <a:rPr lang="ru-RU" sz="3600" dirty="0" smtClean="0"/>
              <a:t>Развитие </a:t>
            </a:r>
            <a:r>
              <a:rPr lang="ru-RU" sz="3600" dirty="0"/>
              <a:t>творчества Преимущества мультипликации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02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убина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Глубина</Template>
  <TotalTime>36</TotalTime>
  <Words>790</Words>
  <Application>Microsoft Office PowerPoint</Application>
  <PresentationFormat>Широкоэкранный</PresentationFormat>
  <Paragraphs>53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Corbel</vt:lpstr>
      <vt:lpstr>Глубина</vt:lpstr>
      <vt:lpstr>Презентация PowerPoint</vt:lpstr>
      <vt:lpstr>Анимация  - один из эффективных инструментов развития и воспитания ребенка</vt:lpstr>
      <vt:lpstr>  Мультфильмы способны: </vt:lpstr>
      <vt:lpstr> Не  все мультфильмы  одинаково полезны… </vt:lpstr>
      <vt:lpstr>Признаки опасных мультфильмов:</vt:lpstr>
      <vt:lpstr>Презентация PowerPoint</vt:lpstr>
      <vt:lpstr>НО ЕСТЬ «ПРАВИЛЬНЫЕ» МУЛЬТФИЛЬМЫ! </vt:lpstr>
      <vt:lpstr>Итак…</vt:lpstr>
      <vt:lpstr>Преимущества мультипликации: </vt:lpstr>
      <vt:lpstr>Развитие культурных практик дошкольника, средствами анимационного творчества  </vt:lpstr>
      <vt:lpstr>Ожидаемые результаты…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Лиза Корякина</dc:creator>
  <cp:lastModifiedBy>Лиза Корякина</cp:lastModifiedBy>
  <cp:revision>5</cp:revision>
  <dcterms:created xsi:type="dcterms:W3CDTF">2018-01-20T16:46:23Z</dcterms:created>
  <dcterms:modified xsi:type="dcterms:W3CDTF">2018-01-20T17:22:51Z</dcterms:modified>
</cp:coreProperties>
</file>